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sldIdLst>
    <p:sldId id="256" r:id="rId5"/>
    <p:sldId id="270" r:id="rId6"/>
    <p:sldId id="371" r:id="rId7"/>
    <p:sldId id="373" r:id="rId8"/>
    <p:sldId id="370" r:id="rId9"/>
    <p:sldId id="372" r:id="rId10"/>
    <p:sldId id="290" r:id="rId11"/>
    <p:sldId id="369" r:id="rId12"/>
    <p:sldId id="374" r:id="rId13"/>
    <p:sldId id="363" r:id="rId14"/>
    <p:sldId id="315" r:id="rId15"/>
    <p:sldId id="367" r:id="rId16"/>
    <p:sldId id="257" r:id="rId17"/>
    <p:sldId id="261" r:id="rId18"/>
    <p:sldId id="268" r:id="rId19"/>
    <p:sldId id="262" r:id="rId20"/>
    <p:sldId id="265" r:id="rId21"/>
    <p:sldId id="264" r:id="rId22"/>
    <p:sldId id="266" r:id="rId23"/>
    <p:sldId id="263" r:id="rId24"/>
    <p:sldId id="320" r:id="rId25"/>
    <p:sldId id="326" r:id="rId26"/>
    <p:sldId id="380" r:id="rId27"/>
    <p:sldId id="317" r:id="rId28"/>
    <p:sldId id="375" r:id="rId29"/>
    <p:sldId id="378" r:id="rId30"/>
    <p:sldId id="377" r:id="rId31"/>
    <p:sldId id="379" r:id="rId32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040"/>
    <a:srgbClr val="001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7026"/>
  </p:normalViewPr>
  <p:slideViewPr>
    <p:cSldViewPr snapToGrid="0" snapToObjects="1">
      <p:cViewPr>
        <p:scale>
          <a:sx n="110" d="100"/>
          <a:sy n="110" d="100"/>
        </p:scale>
        <p:origin x="13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BD413-D260-4BD4-A6B3-B6A1C2325004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643CE-7792-408B-959A-B93497E3F8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67718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7E0A7-F639-4039-BC52-73B449E9E759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321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b="7177"/>
          <a:stretch/>
        </p:blipFill>
        <p:spPr>
          <a:xfrm>
            <a:off x="0" y="1122363"/>
            <a:ext cx="9144000" cy="5735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914400"/>
            <a:ext cx="7772400" cy="7620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1753735"/>
            <a:ext cx="6858000" cy="477837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27363"/>
            <a:ext cx="1971675" cy="5449599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27363"/>
            <a:ext cx="5800725" cy="5449599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510347" y="669693"/>
            <a:ext cx="8086620" cy="1143427"/>
          </a:xfrm>
          <a:prstGeom prst="rect">
            <a:avLst/>
          </a:prstGeom>
        </p:spPr>
        <p:txBody>
          <a:bodyPr/>
          <a:lstStyle>
            <a:lvl1pPr>
              <a:buNone/>
              <a:defRPr sz="2485" b="1" baseline="0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Skriv titel</a:t>
            </a:r>
          </a:p>
        </p:txBody>
      </p:sp>
      <p:sp>
        <p:nvSpPr>
          <p:cNvPr id="5" name="Pladsholder til indhold 4"/>
          <p:cNvSpPr>
            <a:spLocks noGrp="1"/>
          </p:cNvSpPr>
          <p:nvPr>
            <p:ph sz="quarter" idx="12"/>
          </p:nvPr>
        </p:nvSpPr>
        <p:spPr>
          <a:xfrm>
            <a:off x="510347" y="2116875"/>
            <a:ext cx="8086620" cy="3773393"/>
          </a:xfrm>
          <a:prstGeom prst="rect">
            <a:avLst/>
          </a:prstGeom>
        </p:spPr>
        <p:txBody>
          <a:bodyPr/>
          <a:lstStyle>
            <a:lvl1pPr>
              <a:defRPr sz="1795"/>
            </a:lvl1pPr>
            <a:lvl2pPr>
              <a:defRPr sz="1381"/>
            </a:lvl2pPr>
            <a:lvl3pPr>
              <a:defRPr sz="1381"/>
            </a:lvl3pPr>
            <a:lvl4pPr>
              <a:defRPr sz="1381"/>
            </a:lvl4pPr>
            <a:lvl5pPr>
              <a:defRPr sz="138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28324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yt em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0" y="0"/>
            <a:ext cx="9148293" cy="6858000"/>
          </a:xfrm>
          <a:prstGeom prst="rect">
            <a:avLst/>
          </a:prstGeom>
          <a:solidFill>
            <a:srgbClr val="00163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3"/>
          </a:p>
        </p:txBody>
      </p:sp>
      <p:pic>
        <p:nvPicPr>
          <p:cNvPr id="4" name="Picture 6" descr="3fot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2" y="1200325"/>
            <a:ext cx="6900755" cy="3168687"/>
          </a:xfrm>
          <a:prstGeom prst="rect">
            <a:avLst/>
          </a:prstGeom>
        </p:spPr>
      </p:pic>
      <p:sp>
        <p:nvSpPr>
          <p:cNvPr id="8" name="Pladsholder til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7189" y="4468600"/>
            <a:ext cx="6982068" cy="717493"/>
          </a:xfrm>
          <a:prstGeom prst="rect">
            <a:avLst/>
          </a:prstGeom>
        </p:spPr>
        <p:txBody>
          <a:bodyPr/>
          <a:lstStyle>
            <a:lvl1pPr>
              <a:buNone/>
              <a:defRPr sz="2485">
                <a:solidFill>
                  <a:srgbClr val="FBB040"/>
                </a:solidFill>
              </a:defRPr>
            </a:lvl1pPr>
          </a:lstStyle>
          <a:p>
            <a:pPr lvl="0"/>
            <a:r>
              <a:rPr lang="da-DK" dirty="0"/>
              <a:t>Overskrift</a:t>
            </a:r>
          </a:p>
        </p:txBody>
      </p:sp>
      <p:sp>
        <p:nvSpPr>
          <p:cNvPr id="12" name="Pladsholder til tekst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37037" y="5194508"/>
            <a:ext cx="6982220" cy="13695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a-DK" dirty="0" err="1"/>
              <a:t>Duis</a:t>
            </a:r>
            <a:r>
              <a:rPr lang="da-DK" dirty="0"/>
              <a:t> </a:t>
            </a:r>
            <a:r>
              <a:rPr lang="da-DK" dirty="0" err="1"/>
              <a:t>autem</a:t>
            </a:r>
            <a:r>
              <a:rPr lang="da-DK" dirty="0"/>
              <a:t> vel </a:t>
            </a:r>
            <a:r>
              <a:rPr lang="da-DK" dirty="0" err="1"/>
              <a:t>eum</a:t>
            </a:r>
            <a:r>
              <a:rPr lang="da-DK" dirty="0"/>
              <a:t> </a:t>
            </a:r>
            <a:r>
              <a:rPr lang="da-DK" dirty="0" err="1"/>
              <a:t>iriure</a:t>
            </a:r>
            <a:r>
              <a:rPr lang="da-DK" dirty="0"/>
              <a:t> </a:t>
            </a:r>
            <a:r>
              <a:rPr lang="da-DK" dirty="0" err="1"/>
              <a:t>dolor</a:t>
            </a:r>
            <a:r>
              <a:rPr lang="da-DK" dirty="0"/>
              <a:t> in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r>
              <a:rPr lang="da-DK" dirty="0"/>
              <a:t> </a:t>
            </a:r>
            <a:r>
              <a:rPr lang="da-DK" dirty="0" err="1"/>
              <a:t>hendrerit</a:t>
            </a:r>
            <a:r>
              <a:rPr lang="da-DK" dirty="0"/>
              <a:t> in </a:t>
            </a:r>
            <a:r>
              <a:rPr lang="da-DK" dirty="0" err="1"/>
              <a:t>vulputate</a:t>
            </a:r>
            <a:r>
              <a:rPr lang="da-DK" dirty="0"/>
              <a:t> </a:t>
            </a:r>
            <a:r>
              <a:rPr lang="da-DK" dirty="0" err="1"/>
              <a:t>velit</a:t>
            </a:r>
            <a:endParaRPr lang="da-DK" dirty="0"/>
          </a:p>
        </p:txBody>
      </p:sp>
      <p:pic>
        <p:nvPicPr>
          <p:cNvPr id="6" name="Picture 5" descr="CPHbusinessNEG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42" y="9992"/>
            <a:ext cx="2152751" cy="85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24" b="30025"/>
          <a:stretch/>
        </p:blipFill>
        <p:spPr>
          <a:xfrm>
            <a:off x="0" y="-26521"/>
            <a:ext cx="5987143" cy="4827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736" y="3449782"/>
            <a:ext cx="6151851" cy="1725763"/>
          </a:xfr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8736" y="5175545"/>
            <a:ext cx="6151851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163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44236"/>
            <a:ext cx="7886700" cy="104645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49C-A498-2348-927A-8FE587E71C83}" type="datetimeFigureOut">
              <a:rPr lang="da-DK" smtClean="0"/>
              <a:t>08-10-2023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5B9B3-E671-A841-8E8B-40D0802D070C}" type="slidenum">
              <a:rPr lang="da-DK" smtClean="0"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7886700" cy="1004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/>
              <a:t>Klik for at redigere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3B7649C-A498-2348-927A-8FE587E71C83}" type="datetimeFigureOut">
              <a:rPr lang="da-DK" smtClean="0"/>
              <a:pPr/>
              <a:t>08-10-2023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163B">
                    <a:alpha val="40000"/>
                  </a:srgb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7135B9B3-E671-A841-8E8B-40D0802D070C}" type="slidenum">
              <a:rPr lang="da-DK" smtClean="0"/>
              <a:pPr/>
              <a:t>‹nr.›</a:t>
            </a:fld>
            <a:endParaRPr lang="da-DK"/>
          </a:p>
        </p:txBody>
      </p:sp>
      <p:pic>
        <p:nvPicPr>
          <p:cNvPr id="7" name="Picture 6" descr="CPHbusiness_RGB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52" y="-100255"/>
            <a:ext cx="2347874" cy="9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FBB040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63B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seguetech.com/blog/2013/03/25/characteristics-good-agile-acceptance-criteria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deco.com/585-scrum-of-one-how-to-bring-scrum-into-your-one-person-operation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742949" y="905691"/>
            <a:ext cx="7739199" cy="1325881"/>
          </a:xfrm>
        </p:spPr>
        <p:txBody>
          <a:bodyPr>
            <a:normAutofit/>
          </a:bodyPr>
          <a:lstStyle/>
          <a:p>
            <a:r>
              <a:rPr lang="da-DK" sz="4000" dirty="0">
                <a:solidFill>
                  <a:srgbClr val="FBB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Teamets kompetencer + Styr et flow</a:t>
            </a:r>
          </a:p>
        </p:txBody>
      </p:sp>
    </p:spTree>
    <p:extLst>
      <p:ext uri="{BB962C8B-B14F-4D97-AF65-F5344CB8AC3E}">
        <p14:creationId xmlns:p14="http://schemas.microsoft.com/office/powerpoint/2010/main" val="2897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0347" y="669693"/>
            <a:ext cx="8086620" cy="664837"/>
          </a:xfrm>
        </p:spPr>
        <p:txBody>
          <a:bodyPr/>
          <a:lstStyle/>
          <a:p>
            <a:r>
              <a:rPr lang="en-US" altLang="da-DK" dirty="0"/>
              <a:t>User Story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Er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kort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enkel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beskrivelse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af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funktionalitet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set fra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kundens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brugerens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perspektiv</a:t>
            </a: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Kan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skrives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 err="1">
                <a:latin typeface="Calibri" panose="020F0502020204030204" pitchFamily="34" charset="0"/>
                <a:cs typeface="Calibri" panose="020F0502020204030204" pitchFamily="34" charset="0"/>
              </a:rPr>
              <a:t>uformelt</a:t>
            </a: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FontTx/>
              <a:buNone/>
              <a:defRPr/>
            </a:pPr>
            <a:r>
              <a:rPr lang="en-US" sz="51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Registerede</a:t>
            </a:r>
            <a:r>
              <a:rPr lang="en-US" sz="51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brugere</a:t>
            </a:r>
            <a:r>
              <a:rPr lang="en-US" sz="51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51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nulstille</a:t>
            </a:r>
            <a:r>
              <a:rPr lang="en-US" sz="51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deres</a:t>
            </a:r>
            <a:r>
              <a:rPr lang="en-US" sz="51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100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adgangskode</a:t>
            </a:r>
            <a:endParaRPr lang="en-US" sz="5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en-US" sz="3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Eller mere formelt</a:t>
            </a:r>
          </a:p>
          <a:p>
            <a:pPr marL="0" indent="0">
              <a:buNone/>
              <a:defRPr/>
            </a:pPr>
            <a:r>
              <a:rPr lang="en-US" sz="44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4400" b="1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sz="36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registreret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bruger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36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600" b="1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Vil</a:t>
            </a:r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jeg</a:t>
            </a:r>
            <a:r>
              <a:rPr lang="en-US" sz="36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nulstille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adgangskode</a:t>
            </a: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r>
              <a:rPr lang="en-US" sz="3600" b="1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600" b="1" dirty="0" err="1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Så</a:t>
            </a:r>
            <a:r>
              <a:rPr lang="en-US" sz="3600" dirty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Jeg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kan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komme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tilbage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på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systemet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indent="0">
              <a:buFontTx/>
              <a:buNone/>
              <a:defRPr/>
            </a:pP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hvis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jeg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glemmer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 </a:t>
            </a:r>
            <a:r>
              <a:rPr lang="en-US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adganskode</a:t>
            </a:r>
            <a:endParaRPr lang="en-US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  <a:defRPr/>
            </a:pPr>
            <a:r>
              <a:rPr lang="en-US" sz="3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410" name="Billed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4164">
            <a:off x="5732610" y="3995842"/>
            <a:ext cx="2746028" cy="238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47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altLang="da-DK" sz="4000" b="0" dirty="0" err="1">
                <a:latin typeface="Calibri" panose="020F0502020204030204" pitchFamily="34" charset="0"/>
                <a:cs typeface="Calibri" panose="020F0502020204030204" pitchFamily="34" charset="0"/>
              </a:rPr>
              <a:t>Acceptance</a:t>
            </a:r>
            <a:r>
              <a:rPr lang="da-DK" altLang="da-DK" sz="4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altLang="da-DK" sz="4000" b="0" dirty="0" err="1"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  <a:endParaRPr lang="da-DK" sz="4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9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6" y="1655805"/>
            <a:ext cx="8633653" cy="4234463"/>
          </a:xfrm>
        </p:spPr>
        <p:txBody>
          <a:bodyPr>
            <a:normAutofit/>
          </a:bodyPr>
          <a:lstStyle/>
          <a:p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Er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betingelser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user story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skal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opfylde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for at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blive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accepteret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gennemført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af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kunden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brugeren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eller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interessenten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(Product Owner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Scrum)</a:t>
            </a:r>
          </a:p>
          <a:p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Er et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sæt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udsagn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hver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med 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klar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bestået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fejlet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resultat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specificerer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såvel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funktionelle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nonfunktionelle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krav</a:t>
            </a:r>
            <a:endParaRPr lang="en-US" altLang="da-DK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Fx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Når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burger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klikker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på dropdown-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boksen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rapporter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vil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liste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af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tilgængelige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rapporter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blive</a:t>
            </a:r>
            <a:r>
              <a:rPr lang="en-US" altLang="da-DK" sz="1186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da-DK" sz="1186" i="1" dirty="0" err="1">
                <a:latin typeface="Calibri" panose="020F0502020204030204" pitchFamily="34" charset="0"/>
                <a:cs typeface="Calibri" panose="020F0502020204030204" pitchFamily="34" charset="0"/>
              </a:rPr>
              <a:t>vist</a:t>
            </a:r>
            <a:endParaRPr lang="en-US" altLang="da-DK" sz="1186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Får det udviklede produkt </a:t>
            </a:r>
          </a:p>
          <a:p>
            <a:pPr marL="0" indent="0">
              <a:buNone/>
            </a:pPr>
            <a:r>
              <a:rPr lang="da-DK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endParaRPr lang="da-DK" altLang="da-DK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fra ”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It Works as </a:t>
            </a:r>
            <a:r>
              <a:rPr lang="en-US" altLang="da-DK" sz="2000" dirty="0">
                <a:solidFill>
                  <a:srgbClr val="FBB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Coded</a:t>
            </a:r>
            <a:r>
              <a:rPr lang="en-US" altLang="da-DK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              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</a:t>
            </a:r>
            <a:r>
              <a:rPr lang="en-US" altLang="da-DK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til</a:t>
            </a:r>
            <a:r>
              <a:rPr lang="en-US" alt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 “It Works as </a:t>
            </a:r>
            <a:r>
              <a:rPr lang="en-US" altLang="da-DK" sz="2000" dirty="0">
                <a:solidFill>
                  <a:srgbClr val="FBB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Intended</a:t>
            </a:r>
            <a:r>
              <a:rPr lang="en-US" altLang="da-DK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endParaRPr lang="da-DK" altLang="da-DK" sz="2000" dirty="0"/>
          </a:p>
        </p:txBody>
      </p:sp>
      <p:sp>
        <p:nvSpPr>
          <p:cNvPr id="19462" name="Tekstboks 5"/>
          <p:cNvSpPr txBox="1">
            <a:spLocks noChangeArrowheads="1"/>
          </p:cNvSpPr>
          <p:nvPr/>
        </p:nvSpPr>
        <p:spPr bwMode="auto">
          <a:xfrm>
            <a:off x="737937" y="6445753"/>
            <a:ext cx="698341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da-DK" sz="1100" dirty="0">
                <a:latin typeface="Arial" panose="020B0604020202020204" pitchFamily="34" charset="0"/>
              </a:rPr>
              <a:t>Source: </a:t>
            </a:r>
            <a:r>
              <a:rPr lang="da-DK" altLang="da-DK" sz="1100" dirty="0">
                <a:latin typeface="Arial" panose="020B0604020202020204" pitchFamily="34" charset="0"/>
                <a:hlinkClick r:id="rId2"/>
              </a:rPr>
              <a:t>http://www.seguetech.com/blog/2013/03/25/characteristics-good-agile-acceptance-criteria</a:t>
            </a:r>
            <a:r>
              <a:rPr lang="da-DK" altLang="da-DK" sz="11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7143F8-F371-B263-A044-53EA4F70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34" y="3946538"/>
            <a:ext cx="2930961" cy="19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5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2467640" y="1192371"/>
            <a:ext cx="7051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4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Format er:</a:t>
            </a:r>
            <a:endParaRPr lang="da-DK" sz="2400" dirty="0">
              <a:solidFill>
                <a:srgbClr val="79797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2400" b="1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Givet </a:t>
            </a:r>
            <a:r>
              <a:rPr lang="da-DK" sz="2400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forudsætning, </a:t>
            </a:r>
            <a:r>
              <a:rPr lang="da-DK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(Given)</a:t>
            </a:r>
          </a:p>
          <a:p>
            <a:r>
              <a:rPr lang="da-DK" sz="2400" b="1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Når</a:t>
            </a:r>
            <a:r>
              <a:rPr lang="da-DK" sz="2400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jeg foretager mig noget, </a:t>
            </a:r>
            <a:r>
              <a:rPr lang="da-DK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da-DK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a-DK" sz="2400" b="1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Så </a:t>
            </a:r>
            <a:r>
              <a:rPr lang="da-DK" sz="2400" dirty="0">
                <a:solidFill>
                  <a:srgbClr val="79797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sker følgende (forventer jeg resultatet)</a:t>
            </a:r>
            <a:r>
              <a:rPr lang="da-DK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da-DK" sz="16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da-DK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318759" y="327618"/>
            <a:ext cx="7823756" cy="1143427"/>
          </a:xfrm>
          <a:prstGeom prst="rect">
            <a:avLst/>
          </a:prstGeom>
        </p:spPr>
        <p:txBody>
          <a:bodyPr/>
          <a:lstStyle>
            <a:defPPr>
              <a:defRPr lang="da-D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da-DK" sz="4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Acceptance </a:t>
            </a:r>
            <a:r>
              <a:rPr lang="da-DK" altLang="da-DK" sz="4000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  <a:endParaRPr lang="da-DK" sz="40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kstfelt 3"/>
          <p:cNvSpPr txBox="1"/>
          <p:nvPr/>
        </p:nvSpPr>
        <p:spPr>
          <a:xfrm>
            <a:off x="704643" y="3026619"/>
            <a:ext cx="721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Altså en enkel beskrivelse af hvordan kunden kan teste funktionaliteten ved et review.</a:t>
            </a:r>
          </a:p>
          <a:p>
            <a:endParaRPr lang="da-DK" dirty="0"/>
          </a:p>
          <a:p>
            <a:r>
              <a:rPr lang="da-DK" i="1" dirty="0"/>
              <a:t>Eksempel:  </a:t>
            </a:r>
          </a:p>
        </p:txBody>
      </p:sp>
      <p:sp>
        <p:nvSpPr>
          <p:cNvPr id="5" name="Rektangel 4"/>
          <p:cNvSpPr/>
          <p:nvPr/>
        </p:nvSpPr>
        <p:spPr>
          <a:xfrm>
            <a:off x="704643" y="4438336"/>
            <a:ext cx="3525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8000"/>
                </a:solidFill>
              </a:rPr>
              <a:t>Som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  <a:r>
              <a:rPr lang="en-US" sz="1600" dirty="0"/>
              <a:t>registered </a:t>
            </a:r>
            <a:r>
              <a:rPr lang="en-US" sz="1600" dirty="0" err="1"/>
              <a:t>bruger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</a:p>
          <a:p>
            <a:pPr>
              <a:defRPr/>
            </a:pPr>
            <a:r>
              <a:rPr lang="en-US" sz="1600" b="1" dirty="0" err="1">
                <a:solidFill>
                  <a:srgbClr val="008000"/>
                </a:solidFill>
              </a:rPr>
              <a:t>Vil</a:t>
            </a:r>
            <a:r>
              <a:rPr lang="en-US" sz="1600" b="1" dirty="0">
                <a:solidFill>
                  <a:srgbClr val="008000"/>
                </a:solidFill>
              </a:rPr>
              <a:t> </a:t>
            </a:r>
            <a:r>
              <a:rPr lang="en-US" sz="1600" b="1" dirty="0" err="1">
                <a:solidFill>
                  <a:srgbClr val="008000"/>
                </a:solidFill>
              </a:rPr>
              <a:t>jeg</a:t>
            </a:r>
            <a:r>
              <a:rPr lang="en-US" sz="1600" b="1" dirty="0">
                <a:solidFill>
                  <a:srgbClr val="008000"/>
                </a:solidFill>
              </a:rPr>
              <a:t> </a:t>
            </a:r>
            <a:r>
              <a:rPr lang="en-US" sz="1600" dirty="0" err="1"/>
              <a:t>nulstille</a:t>
            </a:r>
            <a:r>
              <a:rPr lang="en-US" sz="1600" dirty="0"/>
              <a:t> </a:t>
            </a:r>
            <a:r>
              <a:rPr lang="en-US" sz="1600" dirty="0" err="1"/>
              <a:t>mit</a:t>
            </a:r>
            <a:r>
              <a:rPr lang="en-US" sz="1600" dirty="0"/>
              <a:t> password,</a:t>
            </a:r>
            <a:r>
              <a:rPr lang="en-US" sz="1600" dirty="0">
                <a:solidFill>
                  <a:srgbClr val="008000"/>
                </a:solidFill>
              </a:rPr>
              <a:t> </a:t>
            </a:r>
          </a:p>
          <a:p>
            <a:pPr>
              <a:defRPr/>
            </a:pPr>
            <a:r>
              <a:rPr lang="en-US" sz="1600" b="1" dirty="0" err="1">
                <a:solidFill>
                  <a:srgbClr val="008000"/>
                </a:solidFill>
              </a:rPr>
              <a:t>Så</a:t>
            </a:r>
            <a:r>
              <a:rPr lang="en-US" sz="1600" b="1" dirty="0">
                <a:solidFill>
                  <a:srgbClr val="008000"/>
                </a:solidFill>
              </a:rPr>
              <a:t> </a:t>
            </a:r>
            <a:r>
              <a:rPr lang="en-US" sz="1600" dirty="0" err="1"/>
              <a:t>jeg</a:t>
            </a:r>
            <a:r>
              <a:rPr lang="en-US" sz="1600" dirty="0"/>
              <a:t> </a:t>
            </a:r>
            <a:r>
              <a:rPr lang="en-US" sz="1600" dirty="0" err="1"/>
              <a:t>kan</a:t>
            </a:r>
            <a:r>
              <a:rPr lang="en-US" sz="1600" dirty="0"/>
              <a:t> </a:t>
            </a:r>
            <a:r>
              <a:rPr lang="en-US" sz="1600" dirty="0" err="1"/>
              <a:t>kommet</a:t>
            </a:r>
            <a:r>
              <a:rPr lang="en-US" sz="1600" dirty="0"/>
              <a:t> </a:t>
            </a:r>
            <a:r>
              <a:rPr lang="en-US" sz="1600" dirty="0" err="1"/>
              <a:t>tilbage</a:t>
            </a:r>
            <a:r>
              <a:rPr lang="en-US" sz="1600" dirty="0"/>
              <a:t> </a:t>
            </a:r>
            <a:r>
              <a:rPr lang="en-US" sz="1600" dirty="0" err="1"/>
              <a:t>til</a:t>
            </a:r>
            <a:r>
              <a:rPr lang="en-US" sz="1600" dirty="0"/>
              <a:t> </a:t>
            </a:r>
            <a:r>
              <a:rPr lang="en-US" sz="1600" dirty="0" err="1"/>
              <a:t>sitet</a:t>
            </a:r>
            <a:r>
              <a:rPr lang="en-US" sz="1600" dirty="0"/>
              <a:t> </a:t>
            </a:r>
            <a:r>
              <a:rPr lang="en-US" sz="1600" dirty="0" err="1"/>
              <a:t>hvis</a:t>
            </a:r>
            <a:r>
              <a:rPr lang="en-US" sz="1600" dirty="0"/>
              <a:t> </a:t>
            </a:r>
            <a:r>
              <a:rPr lang="en-US" sz="1600" dirty="0" err="1"/>
              <a:t>jeg</a:t>
            </a:r>
            <a:r>
              <a:rPr lang="en-US" sz="1600" dirty="0"/>
              <a:t> </a:t>
            </a:r>
            <a:r>
              <a:rPr lang="en-US" sz="1600" dirty="0" err="1"/>
              <a:t>har</a:t>
            </a:r>
            <a:r>
              <a:rPr lang="en-US" sz="1600" dirty="0"/>
              <a:t> </a:t>
            </a:r>
            <a:r>
              <a:rPr lang="en-US" sz="1600" dirty="0" err="1"/>
              <a:t>glemt</a:t>
            </a:r>
            <a:r>
              <a:rPr lang="en-US" sz="1600" dirty="0"/>
              <a:t> min password</a:t>
            </a:r>
          </a:p>
        </p:txBody>
      </p:sp>
      <p:sp>
        <p:nvSpPr>
          <p:cNvPr id="6" name="Tekstfelt 5"/>
          <p:cNvSpPr txBox="1"/>
          <p:nvPr/>
        </p:nvSpPr>
        <p:spPr>
          <a:xfrm>
            <a:off x="5066270" y="4409220"/>
            <a:ext cx="3719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b="1" dirty="0">
                <a:solidFill>
                  <a:srgbClr val="92D050"/>
                </a:solidFill>
              </a:rPr>
              <a:t>Givet</a:t>
            </a:r>
            <a:r>
              <a:rPr lang="da-DK" sz="1600" dirty="0"/>
              <a:t> jeg modtager mail om ”reset password” </a:t>
            </a:r>
          </a:p>
          <a:p>
            <a:r>
              <a:rPr lang="da-DK" sz="1600" b="1" dirty="0">
                <a:solidFill>
                  <a:srgbClr val="92D050"/>
                </a:solidFill>
              </a:rPr>
              <a:t>Når</a:t>
            </a:r>
            <a:r>
              <a:rPr lang="da-DK" sz="1600" dirty="0"/>
              <a:t> jeg klikker på linket , navigeres jeg ind på siden hvor jeg kan indtaste det nye password og gentage det. </a:t>
            </a:r>
          </a:p>
          <a:p>
            <a:r>
              <a:rPr lang="da-DK" sz="1600" b="1" dirty="0">
                <a:solidFill>
                  <a:srgbClr val="92D050"/>
                </a:solidFill>
              </a:rPr>
              <a:t>Så</a:t>
            </a:r>
            <a:r>
              <a:rPr lang="da-DK" sz="1600" b="1" dirty="0"/>
              <a:t> </a:t>
            </a:r>
            <a:r>
              <a:rPr lang="da-DK" sz="1600" dirty="0"/>
              <a:t>kan jeg herefter gå til login-siden og logge ind med det nye password</a:t>
            </a:r>
          </a:p>
        </p:txBody>
      </p:sp>
    </p:spTree>
    <p:extLst>
      <p:ext uri="{BB962C8B-B14F-4D97-AF65-F5344CB8AC3E}">
        <p14:creationId xmlns:p14="http://schemas.microsoft.com/office/powerpoint/2010/main" val="185194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BA1E1C14-390D-4E47-85BA-09A104AD1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32" y="1709211"/>
            <a:ext cx="3525117" cy="2345192"/>
          </a:xfrm>
        </p:spPr>
      </p:pic>
      <p:pic>
        <p:nvPicPr>
          <p:cNvPr id="2" name="Pladsholder til indhold 4" descr="Et billede, der indeholder tekst, farverig, malet&#10;&#10;Automatisk genereret beskrivelse">
            <a:extLst>
              <a:ext uri="{FF2B5EF4-FFF2-40B4-BE49-F238E27FC236}">
                <a16:creationId xmlns:a16="http://schemas.microsoft.com/office/drawing/2014/main" id="{D57E4CEA-94D0-ECCE-4238-EC481009C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4244" y="1645531"/>
            <a:ext cx="3211830" cy="2408872"/>
          </a:xfrm>
          <a:prstGeom prst="rect">
            <a:avLst/>
          </a:prstGeom>
        </p:spPr>
      </p:pic>
      <p:sp>
        <p:nvSpPr>
          <p:cNvPr id="3" name="Pil: højre 2">
            <a:extLst>
              <a:ext uri="{FF2B5EF4-FFF2-40B4-BE49-F238E27FC236}">
                <a16:creationId xmlns:a16="http://schemas.microsoft.com/office/drawing/2014/main" id="{019AB5DB-F3FB-6A0E-DF6B-3F058EBB03B2}"/>
              </a:ext>
            </a:extLst>
          </p:cNvPr>
          <p:cNvSpPr/>
          <p:nvPr/>
        </p:nvSpPr>
        <p:spPr>
          <a:xfrm>
            <a:off x="4380411" y="2612569"/>
            <a:ext cx="940526" cy="4876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0294869-9EE8-6C04-E962-75E55562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32" y="183355"/>
            <a:ext cx="7886700" cy="1004889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Kanban – Flowstyring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2EED1917-B462-C6DB-3077-CE15C0AB7900}"/>
              </a:ext>
            </a:extLst>
          </p:cNvPr>
          <p:cNvSpPr txBox="1"/>
          <p:nvPr/>
        </p:nvSpPr>
        <p:spPr>
          <a:xfrm>
            <a:off x="818606" y="4511690"/>
            <a:ext cx="743548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Tilrettelægge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udførelsen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af 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større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antal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opgaver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så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der ikke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opstår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flaskehalse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sker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sætte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rækkefølge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og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sikre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der ikke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igangsættes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for mange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opgaver</a:t>
            </a:r>
            <a:endParaRPr lang="da-DK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68C8BCDB-E64F-6B8B-62DC-E2BA905AF574}"/>
              </a:ext>
            </a:extLst>
          </p:cNvPr>
          <p:cNvSpPr txBox="1"/>
          <p:nvPr/>
        </p:nvSpPr>
        <p:spPr>
          <a:xfrm>
            <a:off x="753059" y="882592"/>
            <a:ext cx="509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latin typeface="Calibri" panose="020F0502020204030204" pitchFamily="34" charset="0"/>
                <a:cs typeface="Calibri" panose="020F0502020204030204" pitchFamily="34" charset="0"/>
              </a:rPr>
              <a:t>KANBAN = Signalkort (Japansk)</a:t>
            </a:r>
          </a:p>
        </p:txBody>
      </p:sp>
    </p:spTree>
    <p:extLst>
      <p:ext uri="{BB962C8B-B14F-4D97-AF65-F5344CB8AC3E}">
        <p14:creationId xmlns:p14="http://schemas.microsoft.com/office/powerpoint/2010/main" val="418836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lledresultat for pull and push cartoon">
            <a:extLst>
              <a:ext uri="{FF2B5EF4-FFF2-40B4-BE49-F238E27FC236}">
                <a16:creationId xmlns:a16="http://schemas.microsoft.com/office/drawing/2014/main" id="{1F39879E-D76A-4FC9-9568-4A288E6B0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8" t="26782" r="14102" b="3947"/>
          <a:stretch/>
        </p:blipFill>
        <p:spPr bwMode="auto">
          <a:xfrm>
            <a:off x="4650376" y="4101734"/>
            <a:ext cx="4440030" cy="23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Kanban (Board)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59F395-A973-4623-840F-8C1685B9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54192"/>
          </a:xfrm>
        </p:spPr>
        <p:txBody>
          <a:bodyPr>
            <a:normAutofit lnSpcReduction="10000"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Visuelt – Overskuelig - Fremdrift</a:t>
            </a:r>
          </a:p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Styr flow – Logistik - ikke projektmodel </a:t>
            </a:r>
          </a:p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Levende og dynamisk værktøj </a:t>
            </a:r>
          </a:p>
          <a:p>
            <a:r>
              <a:rPr lang="da-DK" u="sng" dirty="0"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i modsætning til Push </a:t>
            </a:r>
            <a:r>
              <a:rPr lang="da-DK" sz="1500" dirty="0">
                <a:latin typeface="Calibri" panose="020F0502020204030204" pitchFamily="34" charset="0"/>
                <a:cs typeface="Calibri" panose="020F0502020204030204" pitchFamily="34" charset="0"/>
              </a:rPr>
              <a:t>(Ja, du trækker opgaven til dig)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26278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4F867-C1C8-40A3-96DB-9989D530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 – User stories</a:t>
            </a:r>
          </a:p>
        </p:txBody>
      </p:sp>
      <p:sp>
        <p:nvSpPr>
          <p:cNvPr id="4" name="Rektangel: foldet hjørne 3">
            <a:extLst>
              <a:ext uri="{FF2B5EF4-FFF2-40B4-BE49-F238E27FC236}">
                <a16:creationId xmlns:a16="http://schemas.microsoft.com/office/drawing/2014/main" id="{E71BDE22-992F-4F9F-9313-B5E7D98B2309}"/>
              </a:ext>
            </a:extLst>
          </p:cNvPr>
          <p:cNvSpPr/>
          <p:nvPr/>
        </p:nvSpPr>
        <p:spPr>
          <a:xfrm>
            <a:off x="2480085" y="2054437"/>
            <a:ext cx="1657822" cy="361152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</a:t>
            </a:r>
            <a:r>
              <a:rPr lang="da-DK" dirty="0"/>
              <a:t> </a:t>
            </a:r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account</a:t>
            </a:r>
            <a:endParaRPr lang="da-DK" dirty="0">
              <a:solidFill>
                <a:schemeClr val="tx1"/>
              </a:solidFill>
            </a:endParaRP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bank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endParaRPr lang="da-DK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place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store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savings</a:t>
            </a:r>
            <a:endParaRPr lang="da-DK" dirty="0"/>
          </a:p>
        </p:txBody>
      </p:sp>
      <p:sp>
        <p:nvSpPr>
          <p:cNvPr id="5" name="Rektangel: foldet hjørne 4">
            <a:extLst>
              <a:ext uri="{FF2B5EF4-FFF2-40B4-BE49-F238E27FC236}">
                <a16:creationId xmlns:a16="http://schemas.microsoft.com/office/drawing/2014/main" id="{DBDFF2DD-2B27-4A3B-A6BB-8F76241EB436}"/>
              </a:ext>
            </a:extLst>
          </p:cNvPr>
          <p:cNvSpPr/>
          <p:nvPr/>
        </p:nvSpPr>
        <p:spPr>
          <a:xfrm>
            <a:off x="4408474" y="2054436"/>
            <a:ext cx="1657822" cy="361152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</a:t>
            </a:r>
            <a:r>
              <a:rPr lang="da-DK" dirty="0"/>
              <a:t>s</a:t>
            </a:r>
            <a:r>
              <a:rPr lang="da-DK" dirty="0">
                <a:solidFill>
                  <a:schemeClr val="tx1"/>
                </a:solidFill>
              </a:rPr>
              <a:t>Check balance</a:t>
            </a: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bank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balance</a:t>
            </a:r>
            <a:endParaRPr lang="da-DK" dirty="0"/>
          </a:p>
        </p:txBody>
      </p:sp>
      <p:sp>
        <p:nvSpPr>
          <p:cNvPr id="6" name="Rektangel: foldet hjørne 5">
            <a:extLst>
              <a:ext uri="{FF2B5EF4-FFF2-40B4-BE49-F238E27FC236}">
                <a16:creationId xmlns:a16="http://schemas.microsoft.com/office/drawing/2014/main" id="{8090FF06-8CFE-4A48-9509-14BF7B3F4C66}"/>
              </a:ext>
            </a:extLst>
          </p:cNvPr>
          <p:cNvSpPr/>
          <p:nvPr/>
        </p:nvSpPr>
        <p:spPr>
          <a:xfrm>
            <a:off x="714659" y="2054438"/>
            <a:ext cx="1657822" cy="393996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</a:t>
            </a:r>
            <a:r>
              <a:rPr lang="da-DK" dirty="0"/>
              <a:t>s</a:t>
            </a:r>
            <a:r>
              <a:rPr lang="da-DK" dirty="0">
                <a:solidFill>
                  <a:schemeClr val="tx1"/>
                </a:solidFill>
              </a:rPr>
              <a:t>CRUD</a:t>
            </a:r>
            <a:r>
              <a:rPr lang="da-DK" dirty="0"/>
              <a:t>a 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bank </a:t>
            </a: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delete 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site as a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known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endParaRPr lang="da-DK" dirty="0"/>
          </a:p>
        </p:txBody>
      </p:sp>
      <p:sp>
        <p:nvSpPr>
          <p:cNvPr id="7" name="Rektangel: foldet hjørne 6">
            <a:extLst>
              <a:ext uri="{FF2B5EF4-FFF2-40B4-BE49-F238E27FC236}">
                <a16:creationId xmlns:a16="http://schemas.microsoft.com/office/drawing/2014/main" id="{9ABE4E7B-8A18-4BB4-89F2-5D024FBA4F75}"/>
              </a:ext>
            </a:extLst>
          </p:cNvPr>
          <p:cNvSpPr/>
          <p:nvPr/>
        </p:nvSpPr>
        <p:spPr>
          <a:xfrm>
            <a:off x="6609973" y="2054438"/>
            <a:ext cx="1657822" cy="361152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#4…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ABCD</a:t>
            </a:r>
            <a:r>
              <a:rPr lang="da-DK" dirty="0" err="1"/>
              <a:t>a</a:t>
            </a:r>
            <a:r>
              <a:rPr lang="da-DK" dirty="0"/>
              <a:t> </a:t>
            </a:r>
          </a:p>
          <a:p>
            <a:endParaRPr lang="da-DK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…</a:t>
            </a:r>
          </a:p>
          <a:p>
            <a:endParaRPr lang="da-DK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  <a:p>
            <a:endParaRPr lang="da-DK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609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Kanban Board – User stories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C75E8460-6840-4649-A867-26E167668BAF}"/>
              </a:ext>
            </a:extLst>
          </p:cNvPr>
          <p:cNvSpPr/>
          <p:nvPr/>
        </p:nvSpPr>
        <p:spPr>
          <a:xfrm>
            <a:off x="497941" y="1530036"/>
            <a:ext cx="8130011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B81362E5-0F54-4C61-86C1-4CB730CF2218}"/>
              </a:ext>
            </a:extLst>
          </p:cNvPr>
          <p:cNvCxnSpPr/>
          <p:nvPr/>
        </p:nvCxnSpPr>
        <p:spPr>
          <a:xfrm>
            <a:off x="2290527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5408FFC9-C7FF-43CB-A0DE-450623E066DD}"/>
              </a:ext>
            </a:extLst>
          </p:cNvPr>
          <p:cNvCxnSpPr/>
          <p:nvPr/>
        </p:nvCxnSpPr>
        <p:spPr>
          <a:xfrm>
            <a:off x="4572000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67A81942-1CC3-46B3-986B-B08285E20504}"/>
              </a:ext>
            </a:extLst>
          </p:cNvPr>
          <p:cNvCxnSpPr/>
          <p:nvPr/>
        </p:nvCxnSpPr>
        <p:spPr>
          <a:xfrm>
            <a:off x="6787081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kstfelt 18">
            <a:extLst>
              <a:ext uri="{FF2B5EF4-FFF2-40B4-BE49-F238E27FC236}">
                <a16:creationId xmlns:a16="http://schemas.microsoft.com/office/drawing/2014/main" id="{D19C189F-6943-4AF0-BFD6-F5F3681D790D}"/>
              </a:ext>
            </a:extLst>
          </p:cNvPr>
          <p:cNvSpPr txBox="1"/>
          <p:nvPr/>
        </p:nvSpPr>
        <p:spPr>
          <a:xfrm>
            <a:off x="562259" y="1530036"/>
            <a:ext cx="167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BACKLOG STORY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99863947-FAF1-4045-8906-A9FBC3C102BF}"/>
              </a:ext>
            </a:extLst>
          </p:cNvPr>
          <p:cNvSpPr txBox="1"/>
          <p:nvPr/>
        </p:nvSpPr>
        <p:spPr>
          <a:xfrm>
            <a:off x="2962467" y="1530036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TO DO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7DB4F28B-F725-48FB-AC59-E69881DF743A}"/>
              </a:ext>
            </a:extLst>
          </p:cNvPr>
          <p:cNvSpPr txBox="1"/>
          <p:nvPr/>
        </p:nvSpPr>
        <p:spPr>
          <a:xfrm>
            <a:off x="5173495" y="1530036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DOING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3B99C1E-FF87-4135-9232-E034622E1653}"/>
              </a:ext>
            </a:extLst>
          </p:cNvPr>
          <p:cNvSpPr txBox="1"/>
          <p:nvPr/>
        </p:nvSpPr>
        <p:spPr>
          <a:xfrm>
            <a:off x="7352272" y="1532707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DONE</a:t>
            </a:r>
          </a:p>
        </p:txBody>
      </p:sp>
      <p:sp>
        <p:nvSpPr>
          <p:cNvPr id="23" name="Rektangel: foldet hjørne 22">
            <a:extLst>
              <a:ext uri="{FF2B5EF4-FFF2-40B4-BE49-F238E27FC236}">
                <a16:creationId xmlns:a16="http://schemas.microsoft.com/office/drawing/2014/main" id="{F7E59DA4-EABE-4C46-B691-D512028FC792}"/>
              </a:ext>
            </a:extLst>
          </p:cNvPr>
          <p:cNvSpPr/>
          <p:nvPr/>
        </p:nvSpPr>
        <p:spPr>
          <a:xfrm>
            <a:off x="562259" y="1902038"/>
            <a:ext cx="1657824" cy="138196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</a:t>
            </a:r>
            <a:r>
              <a:rPr lang="da-DK" sz="1050" dirty="0"/>
              <a:t>s</a:t>
            </a:r>
            <a:r>
              <a:rPr lang="da-DK" sz="1050" dirty="0">
                <a:solidFill>
                  <a:schemeClr val="tx1"/>
                </a:solidFill>
              </a:rPr>
              <a:t> </a:t>
            </a:r>
            <a:r>
              <a:rPr lang="da-DK" sz="1050" dirty="0" err="1">
                <a:solidFill>
                  <a:schemeClr val="tx1"/>
                </a:solidFill>
              </a:rPr>
              <a:t>CRUD</a:t>
            </a:r>
            <a:r>
              <a:rPr lang="da-DK" sz="1050" dirty="0" err="1"/>
              <a:t>a</a:t>
            </a:r>
            <a:r>
              <a:rPr lang="da-DK" sz="1050" dirty="0"/>
              <a:t> 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delete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profile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site as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known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endParaRPr lang="da-DK" sz="1050" dirty="0"/>
          </a:p>
        </p:txBody>
      </p:sp>
      <p:sp>
        <p:nvSpPr>
          <p:cNvPr id="24" name="Rektangel: foldet hjørne 23">
            <a:extLst>
              <a:ext uri="{FF2B5EF4-FFF2-40B4-BE49-F238E27FC236}">
                <a16:creationId xmlns:a16="http://schemas.microsoft.com/office/drawing/2014/main" id="{0C311B3F-E609-4429-AE82-DE1E0246BDCE}"/>
              </a:ext>
            </a:extLst>
          </p:cNvPr>
          <p:cNvSpPr/>
          <p:nvPr/>
        </p:nvSpPr>
        <p:spPr>
          <a:xfrm>
            <a:off x="562259" y="3349360"/>
            <a:ext cx="1657822" cy="1268185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</a:t>
            </a:r>
            <a:r>
              <a:rPr lang="da-DK" sz="1050" dirty="0"/>
              <a:t> </a:t>
            </a:r>
            <a:r>
              <a:rPr lang="da-DK" sz="1050" dirty="0" err="1">
                <a:solidFill>
                  <a:schemeClr val="tx1"/>
                </a:solidFill>
              </a:rPr>
              <a:t>Create</a:t>
            </a:r>
            <a:r>
              <a:rPr lang="da-DK" sz="1050" dirty="0">
                <a:solidFill>
                  <a:schemeClr val="tx1"/>
                </a:solidFill>
              </a:rPr>
              <a:t> </a:t>
            </a:r>
            <a:r>
              <a:rPr lang="da-DK" sz="1050" dirty="0" err="1">
                <a:solidFill>
                  <a:schemeClr val="tx1"/>
                </a:solidFill>
              </a:rPr>
              <a:t>account</a:t>
            </a:r>
            <a:endParaRPr lang="da-DK" sz="1050" dirty="0">
              <a:solidFill>
                <a:schemeClr val="tx1"/>
              </a:solidFill>
            </a:endParaRP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bank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endParaRPr lang="da-DK" sz="10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have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place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store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money</a:t>
            </a:r>
            <a:endParaRPr lang="da-DK" sz="1050" dirty="0"/>
          </a:p>
        </p:txBody>
      </p:sp>
      <p:sp>
        <p:nvSpPr>
          <p:cNvPr id="27" name="Bølge 26">
            <a:extLst>
              <a:ext uri="{FF2B5EF4-FFF2-40B4-BE49-F238E27FC236}">
                <a16:creationId xmlns:a16="http://schemas.microsoft.com/office/drawing/2014/main" id="{1064FBA7-8EC6-4833-9021-C7C2552FA461}"/>
              </a:ext>
            </a:extLst>
          </p:cNvPr>
          <p:cNvSpPr/>
          <p:nvPr/>
        </p:nvSpPr>
        <p:spPr>
          <a:xfrm>
            <a:off x="497941" y="5854925"/>
            <a:ext cx="8492151" cy="823865"/>
          </a:xfrm>
          <a:prstGeom prst="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Hver user story brydes op i tasks </a:t>
            </a:r>
          </a:p>
        </p:txBody>
      </p:sp>
      <p:sp>
        <p:nvSpPr>
          <p:cNvPr id="29" name="Rektangel: foldet hjørne 28">
            <a:extLst>
              <a:ext uri="{FF2B5EF4-FFF2-40B4-BE49-F238E27FC236}">
                <a16:creationId xmlns:a16="http://schemas.microsoft.com/office/drawing/2014/main" id="{8C1FCF5D-4E4A-4962-B1DC-F53EA3CE3E0D}"/>
              </a:ext>
            </a:extLst>
          </p:cNvPr>
          <p:cNvSpPr/>
          <p:nvPr/>
        </p:nvSpPr>
        <p:spPr>
          <a:xfrm>
            <a:off x="562259" y="4682897"/>
            <a:ext cx="1657822" cy="112680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</a:t>
            </a:r>
            <a:r>
              <a:rPr lang="da-DK" sz="1050" dirty="0"/>
              <a:t>s</a:t>
            </a:r>
            <a:r>
              <a:rPr lang="da-DK" sz="1050" dirty="0">
                <a:solidFill>
                  <a:schemeClr val="tx1"/>
                </a:solidFill>
              </a:rPr>
              <a:t>Check balance</a:t>
            </a: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access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bank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</a:t>
            </a:r>
            <a:r>
              <a:rPr lang="da-DK" sz="105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</a:t>
            </a:r>
            <a:r>
              <a:rPr lang="da-DK" sz="105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check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da-DK" sz="105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</a:t>
            </a:r>
            <a:r>
              <a:rPr lang="da-DK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balance</a:t>
            </a:r>
            <a:endParaRPr lang="da-DK" sz="1050" dirty="0"/>
          </a:p>
        </p:txBody>
      </p:sp>
    </p:spTree>
    <p:extLst>
      <p:ext uri="{BB962C8B-B14F-4D97-AF65-F5344CB8AC3E}">
        <p14:creationId xmlns:p14="http://schemas.microsoft.com/office/powerpoint/2010/main" val="340814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05" y="145608"/>
            <a:ext cx="7886700" cy="1004889"/>
          </a:xfrm>
        </p:spPr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Kanban Board - Tasks</a:t>
            </a:r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B81362E5-0F54-4C61-86C1-4CB730CF2218}"/>
              </a:ext>
            </a:extLst>
          </p:cNvPr>
          <p:cNvCxnSpPr/>
          <p:nvPr/>
        </p:nvCxnSpPr>
        <p:spPr>
          <a:xfrm>
            <a:off x="2290527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5408FFC9-C7FF-43CB-A0DE-450623E066DD}"/>
              </a:ext>
            </a:extLst>
          </p:cNvPr>
          <p:cNvCxnSpPr/>
          <p:nvPr/>
        </p:nvCxnSpPr>
        <p:spPr>
          <a:xfrm>
            <a:off x="4572000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67A81942-1CC3-46B3-986B-B08285E20504}"/>
              </a:ext>
            </a:extLst>
          </p:cNvPr>
          <p:cNvCxnSpPr/>
          <p:nvPr/>
        </p:nvCxnSpPr>
        <p:spPr>
          <a:xfrm>
            <a:off x="6787081" y="1530036"/>
            <a:ext cx="0" cy="457200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kstfelt 18">
            <a:extLst>
              <a:ext uri="{FF2B5EF4-FFF2-40B4-BE49-F238E27FC236}">
                <a16:creationId xmlns:a16="http://schemas.microsoft.com/office/drawing/2014/main" id="{D19C189F-6943-4AF0-BFD6-F5F3681D790D}"/>
              </a:ext>
            </a:extLst>
          </p:cNvPr>
          <p:cNvSpPr txBox="1"/>
          <p:nvPr/>
        </p:nvSpPr>
        <p:spPr>
          <a:xfrm>
            <a:off x="562259" y="1530036"/>
            <a:ext cx="167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BACKLOG </a:t>
            </a:r>
            <a:r>
              <a:rPr lang="da-DK" dirty="0"/>
              <a:t>STORY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99863947-FAF1-4045-8906-A9FBC3C102BF}"/>
              </a:ext>
            </a:extLst>
          </p:cNvPr>
          <p:cNvSpPr txBox="1"/>
          <p:nvPr/>
        </p:nvSpPr>
        <p:spPr>
          <a:xfrm>
            <a:off x="2962467" y="1530036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TO DO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7DB4F28B-F725-48FB-AC59-E69881DF743A}"/>
              </a:ext>
            </a:extLst>
          </p:cNvPr>
          <p:cNvSpPr txBox="1"/>
          <p:nvPr/>
        </p:nvSpPr>
        <p:spPr>
          <a:xfrm>
            <a:off x="5173495" y="1530036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DOING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3B99C1E-FF87-4135-9232-E034622E1653}"/>
              </a:ext>
            </a:extLst>
          </p:cNvPr>
          <p:cNvSpPr txBox="1"/>
          <p:nvPr/>
        </p:nvSpPr>
        <p:spPr>
          <a:xfrm>
            <a:off x="7352272" y="1532707"/>
            <a:ext cx="167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</a:p>
        </p:txBody>
      </p:sp>
      <p:sp>
        <p:nvSpPr>
          <p:cNvPr id="12" name="Rektangel: foldet hjørne 11">
            <a:extLst>
              <a:ext uri="{FF2B5EF4-FFF2-40B4-BE49-F238E27FC236}">
                <a16:creationId xmlns:a16="http://schemas.microsoft.com/office/drawing/2014/main" id="{355DF53A-A806-4522-B574-80F878A40C1A}"/>
              </a:ext>
            </a:extLst>
          </p:cNvPr>
          <p:cNvSpPr/>
          <p:nvPr/>
        </p:nvSpPr>
        <p:spPr>
          <a:xfrm rot="10800000">
            <a:off x="2422748" y="1882502"/>
            <a:ext cx="1022139" cy="970659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43F354A-A8C5-40A3-9F51-C9810FDB8410}"/>
              </a:ext>
            </a:extLst>
          </p:cNvPr>
          <p:cNvSpPr txBox="1"/>
          <p:nvPr/>
        </p:nvSpPr>
        <p:spPr>
          <a:xfrm>
            <a:off x="2504231" y="1960864"/>
            <a:ext cx="11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ktangel: foldet hjørne 17">
            <a:extLst>
              <a:ext uri="{FF2B5EF4-FFF2-40B4-BE49-F238E27FC236}">
                <a16:creationId xmlns:a16="http://schemas.microsoft.com/office/drawing/2014/main" id="{B1A3F6A7-8451-4D27-8F8D-D501571A4302}"/>
              </a:ext>
            </a:extLst>
          </p:cNvPr>
          <p:cNvSpPr/>
          <p:nvPr/>
        </p:nvSpPr>
        <p:spPr>
          <a:xfrm rot="10800000">
            <a:off x="3474933" y="1936659"/>
            <a:ext cx="1036240" cy="906368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D31DA594-B18F-45C8-BDEF-EB1B00CBFAE0}"/>
              </a:ext>
            </a:extLst>
          </p:cNvPr>
          <p:cNvSpPr txBox="1"/>
          <p:nvPr/>
        </p:nvSpPr>
        <p:spPr>
          <a:xfrm>
            <a:off x="3463898" y="2038110"/>
            <a:ext cx="1168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ktangel: foldet hjørne 24">
            <a:extLst>
              <a:ext uri="{FF2B5EF4-FFF2-40B4-BE49-F238E27FC236}">
                <a16:creationId xmlns:a16="http://schemas.microsoft.com/office/drawing/2014/main" id="{C87EEAED-78DC-4F3F-A0D1-13818A6CA1E9}"/>
              </a:ext>
            </a:extLst>
          </p:cNvPr>
          <p:cNvSpPr/>
          <p:nvPr/>
        </p:nvSpPr>
        <p:spPr>
          <a:xfrm rot="10800000">
            <a:off x="3114179" y="3066834"/>
            <a:ext cx="995617" cy="901829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3EE750C6-BAC2-4354-AA03-49BE163BF505}"/>
              </a:ext>
            </a:extLst>
          </p:cNvPr>
          <p:cNvSpPr txBox="1"/>
          <p:nvPr/>
        </p:nvSpPr>
        <p:spPr>
          <a:xfrm>
            <a:off x="3172424" y="3054537"/>
            <a:ext cx="11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Update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ktangel: foldet hjørne 26">
            <a:extLst>
              <a:ext uri="{FF2B5EF4-FFF2-40B4-BE49-F238E27FC236}">
                <a16:creationId xmlns:a16="http://schemas.microsoft.com/office/drawing/2014/main" id="{9E825EAB-AE7C-4B4A-936C-942A642EB0F2}"/>
              </a:ext>
            </a:extLst>
          </p:cNvPr>
          <p:cNvSpPr/>
          <p:nvPr/>
        </p:nvSpPr>
        <p:spPr>
          <a:xfrm rot="10800000">
            <a:off x="2849904" y="4142903"/>
            <a:ext cx="1078263" cy="917848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D8A2FF28-FCA6-43BF-9395-8D5AE1C828D6}"/>
              </a:ext>
            </a:extLst>
          </p:cNvPr>
          <p:cNvSpPr txBox="1"/>
          <p:nvPr/>
        </p:nvSpPr>
        <p:spPr>
          <a:xfrm>
            <a:off x="2962467" y="4130606"/>
            <a:ext cx="11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Delete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ktangel: foldet hjørne 30">
            <a:extLst>
              <a:ext uri="{FF2B5EF4-FFF2-40B4-BE49-F238E27FC236}">
                <a16:creationId xmlns:a16="http://schemas.microsoft.com/office/drawing/2014/main" id="{63322125-3088-4411-8A38-BC1AAAA723BC}"/>
              </a:ext>
            </a:extLst>
          </p:cNvPr>
          <p:cNvSpPr/>
          <p:nvPr/>
        </p:nvSpPr>
        <p:spPr>
          <a:xfrm>
            <a:off x="562259" y="1902039"/>
            <a:ext cx="1657824" cy="131194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#1</a:t>
            </a: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a-DK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CRUD</a:t>
            </a:r>
            <a:r>
              <a:rPr lang="da-DK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a-DK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a-DK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bank </a:t>
            </a:r>
            <a:r>
              <a:rPr lang="da-DK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da-DK" sz="1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da-DK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and delete a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profile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da-DK" sz="1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a-DK" sz="1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the site as a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da-DK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lang="da-DK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ktangel: foldet hjørne 31">
            <a:extLst>
              <a:ext uri="{FF2B5EF4-FFF2-40B4-BE49-F238E27FC236}">
                <a16:creationId xmlns:a16="http://schemas.microsoft.com/office/drawing/2014/main" id="{44371827-8E87-44DD-A56B-22920664144C}"/>
              </a:ext>
            </a:extLst>
          </p:cNvPr>
          <p:cNvSpPr/>
          <p:nvPr/>
        </p:nvSpPr>
        <p:spPr>
          <a:xfrm>
            <a:off x="562259" y="3262270"/>
            <a:ext cx="1657822" cy="1268185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#2</a:t>
            </a:r>
            <a:r>
              <a:rPr lang="da-DK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a-DK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  <a:endParaRPr lang="da-DK" sz="11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da-DK" sz="1100" b="1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bank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  <a:endParaRPr lang="da-DK" sz="1100" dirty="0">
              <a:ln w="0"/>
              <a:solidFill>
                <a:schemeClr val="bg1">
                  <a:lumMod val="6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da-DK" sz="1100" b="1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have a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place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to store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money</a:t>
            </a:r>
            <a:endParaRPr lang="da-DK" sz="11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Lige pilforbindelse 5">
            <a:extLst>
              <a:ext uri="{FF2B5EF4-FFF2-40B4-BE49-F238E27FC236}">
                <a16:creationId xmlns:a16="http://schemas.microsoft.com/office/drawing/2014/main" id="{9F712F1D-E661-4930-AD2B-F78242B25846}"/>
              </a:ext>
            </a:extLst>
          </p:cNvPr>
          <p:cNvCxnSpPr/>
          <p:nvPr/>
        </p:nvCxnSpPr>
        <p:spPr>
          <a:xfrm>
            <a:off x="2109457" y="2199992"/>
            <a:ext cx="6608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Lige pilforbindelse 32">
            <a:extLst>
              <a:ext uri="{FF2B5EF4-FFF2-40B4-BE49-F238E27FC236}">
                <a16:creationId xmlns:a16="http://schemas.microsoft.com/office/drawing/2014/main" id="{16884596-7F71-432D-804D-B5976415CF87}"/>
              </a:ext>
            </a:extLst>
          </p:cNvPr>
          <p:cNvCxnSpPr>
            <a:cxnSpLocks/>
          </p:cNvCxnSpPr>
          <p:nvPr/>
        </p:nvCxnSpPr>
        <p:spPr>
          <a:xfrm>
            <a:off x="2109457" y="2199992"/>
            <a:ext cx="1722314" cy="407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7E005D9F-6B13-44D4-B6F9-0400EC53493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077936" y="2199991"/>
            <a:ext cx="1094488" cy="1177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Lige pilforbindelse 34">
            <a:extLst>
              <a:ext uri="{FF2B5EF4-FFF2-40B4-BE49-F238E27FC236}">
                <a16:creationId xmlns:a16="http://schemas.microsoft.com/office/drawing/2014/main" id="{7957CB86-B317-469D-8155-C5F63501F1C6}"/>
              </a:ext>
            </a:extLst>
          </p:cNvPr>
          <p:cNvCxnSpPr>
            <a:cxnSpLocks/>
          </p:cNvCxnSpPr>
          <p:nvPr/>
        </p:nvCxnSpPr>
        <p:spPr>
          <a:xfrm>
            <a:off x="2109457" y="2199992"/>
            <a:ext cx="1259893" cy="2295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ktangel: foldet hjørne 36">
            <a:extLst>
              <a:ext uri="{FF2B5EF4-FFF2-40B4-BE49-F238E27FC236}">
                <a16:creationId xmlns:a16="http://schemas.microsoft.com/office/drawing/2014/main" id="{C0BB4315-80D2-4B0C-A104-56D7DB1334A8}"/>
              </a:ext>
            </a:extLst>
          </p:cNvPr>
          <p:cNvSpPr/>
          <p:nvPr/>
        </p:nvSpPr>
        <p:spPr>
          <a:xfrm>
            <a:off x="562259" y="4587098"/>
            <a:ext cx="1657822" cy="112680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#3</a:t>
            </a:r>
            <a:r>
              <a:rPr lang="da-DK" sz="11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sCheck balance</a:t>
            </a: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da-DK" sz="1100" b="1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bank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da-DK" sz="1100" b="1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da-DK" sz="1100" b="1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check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1100" dirty="0" err="1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  <a:r>
              <a:rPr lang="da-DK" sz="1100" dirty="0">
                <a:ln w="0"/>
                <a:solidFill>
                  <a:schemeClr val="bg1">
                    <a:lumMod val="6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balance</a:t>
            </a:r>
            <a:endParaRPr lang="da-DK" sz="11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ktangel: foldet hjørne 38">
            <a:extLst>
              <a:ext uri="{FF2B5EF4-FFF2-40B4-BE49-F238E27FC236}">
                <a16:creationId xmlns:a16="http://schemas.microsoft.com/office/drawing/2014/main" id="{DB9765DE-AB23-45AB-83F3-D0BED6C37C74}"/>
              </a:ext>
            </a:extLst>
          </p:cNvPr>
          <p:cNvSpPr/>
          <p:nvPr/>
        </p:nvSpPr>
        <p:spPr>
          <a:xfrm rot="10800000">
            <a:off x="2953412" y="5161346"/>
            <a:ext cx="1303699" cy="1013988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45" name="Tekstfelt 44">
            <a:extLst>
              <a:ext uri="{FF2B5EF4-FFF2-40B4-BE49-F238E27FC236}">
                <a16:creationId xmlns:a16="http://schemas.microsoft.com/office/drawing/2014/main" id="{A5AFA8A2-D806-4A15-9377-8C43A91444A3}"/>
              </a:ext>
            </a:extLst>
          </p:cNvPr>
          <p:cNvSpPr txBox="1"/>
          <p:nvPr/>
        </p:nvSpPr>
        <p:spPr>
          <a:xfrm>
            <a:off x="2899096" y="5228307"/>
            <a:ext cx="147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da-DK" sz="1200" dirty="0">
                <a:latin typeface="Calibri" panose="020F0502020204030204" pitchFamily="34" charset="0"/>
                <a:cs typeface="Calibri" panose="020F0502020204030204" pitchFamily="34" charset="0"/>
              </a:rPr>
              <a:t> DB </a:t>
            </a:r>
            <a:r>
              <a:rPr lang="da-DK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connection</a:t>
            </a:r>
            <a:endParaRPr lang="da-DK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Syvkant 45">
            <a:extLst>
              <a:ext uri="{FF2B5EF4-FFF2-40B4-BE49-F238E27FC236}">
                <a16:creationId xmlns:a16="http://schemas.microsoft.com/office/drawing/2014/main" id="{6F577EE7-BC75-425C-BDFB-DE3FC2C16819}"/>
              </a:ext>
            </a:extLst>
          </p:cNvPr>
          <p:cNvSpPr/>
          <p:nvPr/>
        </p:nvSpPr>
        <p:spPr>
          <a:xfrm>
            <a:off x="6107371" y="1323318"/>
            <a:ext cx="573388" cy="463277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96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49601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50782 0.0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82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9722 -0.013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61" y="-6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7 L 0.20729 -0.0122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0.22778 -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23767 -0.0083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18" grpId="0" animBg="1"/>
      <p:bldP spid="24" grpId="0"/>
      <p:bldP spid="25" grpId="0" animBg="1"/>
      <p:bldP spid="26" grpId="0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Kanban Board – Tasks/Work items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59F395-A973-4623-840F-8C1685B9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a-DK" dirty="0"/>
              <a:t>Flere typer tasks/issues – flere farver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Teknisk fx opret forbindelse til DB, opsæt </a:t>
            </a:r>
            <a:r>
              <a:rPr lang="da-DK" dirty="0" err="1"/>
              <a:t>project</a:t>
            </a:r>
            <a:r>
              <a:rPr lang="da-DK" dirty="0"/>
              <a:t> i Github</a:t>
            </a:r>
          </a:p>
          <a:p>
            <a:r>
              <a:rPr lang="da-DK" dirty="0"/>
              <a:t>User story – Identificerede tasks i en user story</a:t>
            </a:r>
          </a:p>
          <a:p>
            <a:r>
              <a:rPr lang="da-DK" dirty="0"/>
              <a:t>Fejl – fx grafisk visning af profil fejler (efter test)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Rektangel: foldet hjørne 3">
            <a:extLst>
              <a:ext uri="{FF2B5EF4-FFF2-40B4-BE49-F238E27FC236}">
                <a16:creationId xmlns:a16="http://schemas.microsoft.com/office/drawing/2014/main" id="{DFE9A4B7-2C14-4CF2-A451-6257BFA16224}"/>
              </a:ext>
            </a:extLst>
          </p:cNvPr>
          <p:cNvSpPr/>
          <p:nvPr/>
        </p:nvSpPr>
        <p:spPr>
          <a:xfrm rot="10800000">
            <a:off x="1285591" y="2507810"/>
            <a:ext cx="1303699" cy="1013988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: foldet hjørne 4">
            <a:extLst>
              <a:ext uri="{FF2B5EF4-FFF2-40B4-BE49-F238E27FC236}">
                <a16:creationId xmlns:a16="http://schemas.microsoft.com/office/drawing/2014/main" id="{00D10B10-0070-484D-8DAA-2B01D43912BB}"/>
              </a:ext>
            </a:extLst>
          </p:cNvPr>
          <p:cNvSpPr/>
          <p:nvPr/>
        </p:nvSpPr>
        <p:spPr>
          <a:xfrm rot="10800000">
            <a:off x="3375433" y="2507810"/>
            <a:ext cx="1303699" cy="1013988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: foldet hjørne 5">
            <a:extLst>
              <a:ext uri="{FF2B5EF4-FFF2-40B4-BE49-F238E27FC236}">
                <a16:creationId xmlns:a16="http://schemas.microsoft.com/office/drawing/2014/main" id="{5F0A161A-ED8D-4D92-920A-B36028129474}"/>
              </a:ext>
            </a:extLst>
          </p:cNvPr>
          <p:cNvSpPr/>
          <p:nvPr/>
        </p:nvSpPr>
        <p:spPr>
          <a:xfrm rot="10800000">
            <a:off x="5365687" y="2507810"/>
            <a:ext cx="1303699" cy="101398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93B3240-FB6A-454F-881A-471F2502E847}"/>
              </a:ext>
            </a:extLst>
          </p:cNvPr>
          <p:cNvSpPr txBox="1"/>
          <p:nvPr/>
        </p:nvSpPr>
        <p:spPr>
          <a:xfrm>
            <a:off x="1285591" y="3477171"/>
            <a:ext cx="12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Teknisk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8700F1-0CF9-43D9-A7EF-69BA2730B65C}"/>
              </a:ext>
            </a:extLst>
          </p:cNvPr>
          <p:cNvSpPr txBox="1"/>
          <p:nvPr/>
        </p:nvSpPr>
        <p:spPr>
          <a:xfrm>
            <a:off x="2982361" y="3472069"/>
            <a:ext cx="208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(Fra) user story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2129842-32A1-491C-9738-1966992EBD24}"/>
              </a:ext>
            </a:extLst>
          </p:cNvPr>
          <p:cNvSpPr txBox="1"/>
          <p:nvPr/>
        </p:nvSpPr>
        <p:spPr>
          <a:xfrm>
            <a:off x="5345598" y="3477171"/>
            <a:ext cx="12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Fejl</a:t>
            </a:r>
          </a:p>
        </p:txBody>
      </p:sp>
    </p:spTree>
    <p:extLst>
      <p:ext uri="{BB962C8B-B14F-4D97-AF65-F5344CB8AC3E}">
        <p14:creationId xmlns:p14="http://schemas.microsoft.com/office/powerpoint/2010/main" val="67514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Kanban Board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59F395-A973-4623-840F-8C1685B9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Hold ensartet størrelse – nedbryd</a:t>
            </a:r>
          </a:p>
          <a:p>
            <a:r>
              <a:rPr lang="da-DK" dirty="0"/>
              <a:t>Flaskehalse? Sæt grænse for antal i bane</a:t>
            </a:r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Rektangel: foldet hjørne 3">
            <a:extLst>
              <a:ext uri="{FF2B5EF4-FFF2-40B4-BE49-F238E27FC236}">
                <a16:creationId xmlns:a16="http://schemas.microsoft.com/office/drawing/2014/main" id="{DFE9A4B7-2C14-4CF2-A451-6257BFA16224}"/>
              </a:ext>
            </a:extLst>
          </p:cNvPr>
          <p:cNvSpPr/>
          <p:nvPr/>
        </p:nvSpPr>
        <p:spPr>
          <a:xfrm rot="10800000">
            <a:off x="1285591" y="2507810"/>
            <a:ext cx="1303699" cy="1013988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Rektangel: foldet hjørne 4">
            <a:extLst>
              <a:ext uri="{FF2B5EF4-FFF2-40B4-BE49-F238E27FC236}">
                <a16:creationId xmlns:a16="http://schemas.microsoft.com/office/drawing/2014/main" id="{00D10B10-0070-484D-8DAA-2B01D43912BB}"/>
              </a:ext>
            </a:extLst>
          </p:cNvPr>
          <p:cNvSpPr/>
          <p:nvPr/>
        </p:nvSpPr>
        <p:spPr>
          <a:xfrm rot="10800000">
            <a:off x="3375433" y="2507810"/>
            <a:ext cx="1303699" cy="1013988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ktangel: foldet hjørne 5">
            <a:extLst>
              <a:ext uri="{FF2B5EF4-FFF2-40B4-BE49-F238E27FC236}">
                <a16:creationId xmlns:a16="http://schemas.microsoft.com/office/drawing/2014/main" id="{5F0A161A-ED8D-4D92-920A-B36028129474}"/>
              </a:ext>
            </a:extLst>
          </p:cNvPr>
          <p:cNvSpPr/>
          <p:nvPr/>
        </p:nvSpPr>
        <p:spPr>
          <a:xfrm rot="10800000">
            <a:off x="5365687" y="2507810"/>
            <a:ext cx="1303699" cy="101398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93B3240-FB6A-454F-881A-471F2502E847}"/>
              </a:ext>
            </a:extLst>
          </p:cNvPr>
          <p:cNvSpPr txBox="1"/>
          <p:nvPr/>
        </p:nvSpPr>
        <p:spPr>
          <a:xfrm>
            <a:off x="1285591" y="3477171"/>
            <a:ext cx="12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Teknisk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8700F1-0CF9-43D9-A7EF-69BA2730B65C}"/>
              </a:ext>
            </a:extLst>
          </p:cNvPr>
          <p:cNvSpPr txBox="1"/>
          <p:nvPr/>
        </p:nvSpPr>
        <p:spPr>
          <a:xfrm>
            <a:off x="2982361" y="3472069"/>
            <a:ext cx="208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(Fra) User story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62129842-32A1-491C-9738-1966992EBD24}"/>
              </a:ext>
            </a:extLst>
          </p:cNvPr>
          <p:cNvSpPr txBox="1"/>
          <p:nvPr/>
        </p:nvSpPr>
        <p:spPr>
          <a:xfrm>
            <a:off x="5345598" y="3477171"/>
            <a:ext cx="12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Fejl</a:t>
            </a:r>
          </a:p>
        </p:txBody>
      </p:sp>
      <p:sp>
        <p:nvSpPr>
          <p:cNvPr id="10" name="Syvkant 9">
            <a:extLst>
              <a:ext uri="{FF2B5EF4-FFF2-40B4-BE49-F238E27FC236}">
                <a16:creationId xmlns:a16="http://schemas.microsoft.com/office/drawing/2014/main" id="{3C36A59B-D351-1115-B29D-6B5045E623AD}"/>
              </a:ext>
            </a:extLst>
          </p:cNvPr>
          <p:cNvSpPr/>
          <p:nvPr/>
        </p:nvSpPr>
        <p:spPr>
          <a:xfrm>
            <a:off x="8415142" y="4606449"/>
            <a:ext cx="573388" cy="463277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071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0B74D-2F10-49C7-872A-876B800B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D65FE4-78A9-4BC7-BB39-5D1D397A99C7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63B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BB040"/>
              </a:buClr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Rollerne i et team - </a:t>
            </a:r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Belbin</a:t>
            </a:r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BB040"/>
              </a:buClr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User Stories og Acceptance Criteria</a:t>
            </a:r>
          </a:p>
          <a:p>
            <a:pPr>
              <a:buClr>
                <a:srgbClr val="FBB040"/>
              </a:buClr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Kanban</a:t>
            </a:r>
          </a:p>
          <a:p>
            <a:pPr>
              <a:buClr>
                <a:srgbClr val="FBB040"/>
              </a:buClr>
            </a:pP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Estimering og Definition of Done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30680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6224BB-D774-4E78-9165-699A3B14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4" y="38160"/>
            <a:ext cx="7886700" cy="1004889"/>
          </a:xfrm>
        </p:spPr>
        <p:txBody>
          <a:bodyPr/>
          <a:lstStyle/>
          <a:p>
            <a:r>
              <a:rPr lang="da-DK" dirty="0"/>
              <a:t>Tasks/Work items (</a:t>
            </a:r>
            <a:r>
              <a:rPr lang="da-DK" dirty="0" err="1"/>
              <a:t>stickies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859F395-A973-4623-840F-8C1685B93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Rektangel: foldet hjørne 4">
            <a:extLst>
              <a:ext uri="{FF2B5EF4-FFF2-40B4-BE49-F238E27FC236}">
                <a16:creationId xmlns:a16="http://schemas.microsoft.com/office/drawing/2014/main" id="{00D10B10-0070-484D-8DAA-2B01D43912BB}"/>
              </a:ext>
            </a:extLst>
          </p:cNvPr>
          <p:cNvSpPr/>
          <p:nvPr/>
        </p:nvSpPr>
        <p:spPr>
          <a:xfrm rot="10800000">
            <a:off x="2687370" y="1692134"/>
            <a:ext cx="4175157" cy="3929204"/>
          </a:xfrm>
          <a:prstGeom prst="foldedCorne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D8700F1-0CF9-43D9-A7EF-69BA2730B65C}"/>
              </a:ext>
            </a:extLst>
          </p:cNvPr>
          <p:cNvSpPr txBox="1"/>
          <p:nvPr/>
        </p:nvSpPr>
        <p:spPr>
          <a:xfrm>
            <a:off x="547518" y="884604"/>
            <a:ext cx="491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(#1.1 = Task 1 for user story #1 CRUD)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AB33845E-5912-4CB5-A8DA-6CCC477D24D3}"/>
              </a:ext>
            </a:extLst>
          </p:cNvPr>
          <p:cNvSpPr txBox="1"/>
          <p:nvPr/>
        </p:nvSpPr>
        <p:spPr>
          <a:xfrm>
            <a:off x="2942375" y="2283421"/>
            <a:ext cx="3793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Task #1.1</a:t>
            </a:r>
          </a:p>
          <a:p>
            <a:r>
              <a:rPr lang="da-DK" dirty="0" err="1"/>
              <a:t>Name</a:t>
            </a:r>
            <a:r>
              <a:rPr lang="da-DK" dirty="0"/>
              <a:t>: </a:t>
            </a:r>
          </a:p>
          <a:p>
            <a:r>
              <a:rPr lang="da-DK" b="1" dirty="0" err="1"/>
              <a:t>Create</a:t>
            </a:r>
            <a:r>
              <a:rPr lang="da-DK" b="1" dirty="0"/>
              <a:t> </a:t>
            </a:r>
            <a:r>
              <a:rPr lang="da-DK" b="1" dirty="0" err="1"/>
              <a:t>customer</a:t>
            </a:r>
            <a:r>
              <a:rPr lang="da-DK" b="1" dirty="0"/>
              <a:t> </a:t>
            </a:r>
            <a:r>
              <a:rPr lang="da-DK" b="1" dirty="0" err="1"/>
              <a:t>profile</a:t>
            </a:r>
            <a:endParaRPr lang="da-DK" b="1" dirty="0"/>
          </a:p>
          <a:p>
            <a:endParaRPr lang="da-DK" dirty="0"/>
          </a:p>
          <a:p>
            <a:r>
              <a:rPr lang="da-DK" dirty="0" err="1"/>
              <a:t>Estimate</a:t>
            </a:r>
            <a:r>
              <a:rPr lang="da-DK" dirty="0"/>
              <a:t>: 4 hours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FB8A97C7-6B87-4461-BA81-099F22C5B5AA}"/>
              </a:ext>
            </a:extLst>
          </p:cNvPr>
          <p:cNvSpPr txBox="1"/>
          <p:nvPr/>
        </p:nvSpPr>
        <p:spPr>
          <a:xfrm>
            <a:off x="2908261" y="3983118"/>
            <a:ext cx="3793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Assigned</a:t>
            </a:r>
            <a:r>
              <a:rPr lang="da-DK" dirty="0"/>
              <a:t> to: Valdemar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500CCC97-FCDD-450E-98BD-D10491D5B575}"/>
              </a:ext>
            </a:extLst>
          </p:cNvPr>
          <p:cNvSpPr txBox="1"/>
          <p:nvPr/>
        </p:nvSpPr>
        <p:spPr>
          <a:xfrm>
            <a:off x="4061927" y="3987405"/>
            <a:ext cx="3793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                  + Carla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256D24C1-1A97-4C58-B440-7396FEFFA222}"/>
              </a:ext>
            </a:extLst>
          </p:cNvPr>
          <p:cNvSpPr txBox="1"/>
          <p:nvPr/>
        </p:nvSpPr>
        <p:spPr>
          <a:xfrm>
            <a:off x="2878247" y="4706532"/>
            <a:ext cx="3793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Deadline: </a:t>
            </a:r>
            <a:r>
              <a:rPr lang="da-DK" dirty="0" err="1"/>
              <a:t>Thursday</a:t>
            </a:r>
            <a:r>
              <a:rPr lang="da-DK" dirty="0"/>
              <a:t> Feb. 18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216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48640" y="3949616"/>
            <a:ext cx="7482974" cy="2129908"/>
          </a:xfrm>
        </p:spPr>
        <p:txBody>
          <a:bodyPr>
            <a:normAutofit fontScale="92500"/>
          </a:bodyPr>
          <a:lstStyle/>
          <a:p>
            <a:pPr marL="0" indent="0"/>
            <a:r>
              <a:rPr lang="da-DK" sz="3600" dirty="0"/>
              <a:t>Estimering og Definition of Done</a:t>
            </a:r>
          </a:p>
          <a:p>
            <a:pPr marL="0" indent="0"/>
            <a:r>
              <a:rPr lang="da-DK" dirty="0"/>
              <a:t>– vi er nødt til at kende ”prisen” på de enkelte User Stories, ellers kan man ikke prioritere…</a:t>
            </a:r>
          </a:p>
          <a:p>
            <a:pPr marL="0" indent="0"/>
            <a:r>
              <a:rPr lang="da-DK" dirty="0"/>
              <a:t>Og vi skal vide hvornår de er færdige</a:t>
            </a:r>
          </a:p>
        </p:txBody>
      </p:sp>
    </p:spTree>
    <p:extLst>
      <p:ext uri="{BB962C8B-B14F-4D97-AF65-F5344CB8AC3E}">
        <p14:creationId xmlns:p14="http://schemas.microsoft.com/office/powerpoint/2010/main" val="124406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da-DK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Estimering</a:t>
            </a:r>
            <a:r>
              <a:rPr lang="en-US" altLang="da-DK" sz="3600" b="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Relative </a:t>
            </a:r>
            <a:r>
              <a:rPr lang="en-US" sz="3600" b="0" dirty="0" err="1">
                <a:latin typeface="Calibri" panose="020F0502020204030204" pitchFamily="34" charset="0"/>
                <a:cs typeface="Calibri" panose="020F0502020204030204" pitchFamily="34" charset="0"/>
              </a:rPr>
              <a:t>størrelser</a:t>
            </a:r>
            <a:endParaRPr lang="en-US" sz="3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418847"/>
            <a:ext cx="4881050" cy="2909562"/>
          </a:xfrm>
        </p:spPr>
        <p:txBody>
          <a:bodyPr/>
          <a:lstStyle/>
          <a:p>
            <a:pPr marL="0" indent="0">
              <a:buNone/>
            </a:pPr>
            <a:r>
              <a:rPr lang="da-DK" sz="2400" dirty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dirty="0">
                <a:latin typeface="Calibri" panose="020F0502020204030204" pitchFamily="34" charset="0"/>
                <a:cs typeface="Calibri" panose="020F0502020204030204" pitchFamily="34" charset="0"/>
              </a:rPr>
              <a:t>sammenligner simpelthen to stories og sætter en relativ størrelse. </a:t>
            </a:r>
          </a:p>
          <a:p>
            <a:pPr marL="0" indent="0">
              <a:buNone/>
            </a:pPr>
            <a:r>
              <a:rPr lang="da-DK" sz="2400" dirty="0">
                <a:latin typeface="Calibri" panose="020F0502020204030204" pitchFamily="34" charset="0"/>
                <a:cs typeface="Calibri" panose="020F0502020204030204" pitchFamily="34" charset="0"/>
              </a:rPr>
              <a:t>Det virker intuitivt for de fleste</a:t>
            </a:r>
          </a:p>
        </p:txBody>
      </p:sp>
      <p:pic>
        <p:nvPicPr>
          <p:cNvPr id="2050" name="Picture 2" descr="https://agilewarrior.files.wordpress.com/2013/05/good-at-relative-sizing.png?w=5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5"/>
          <a:stretch/>
        </p:blipFill>
        <p:spPr bwMode="auto">
          <a:xfrm>
            <a:off x="4277410" y="4197531"/>
            <a:ext cx="4764239" cy="22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1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da-DK" sz="4000" b="0" dirty="0" err="1">
                <a:latin typeface="Calibri" panose="020F0502020204030204" pitchFamily="34" charset="0"/>
                <a:cs typeface="Calibri" panose="020F0502020204030204" pitchFamily="34" charset="0"/>
              </a:rPr>
              <a:t>Estimering</a:t>
            </a:r>
            <a:r>
              <a:rPr lang="en-US" altLang="da-DK" sz="4000" b="0" dirty="0">
                <a:latin typeface="Calibri" panose="020F0502020204030204" pitchFamily="34" charset="0"/>
                <a:cs typeface="Calibri" panose="020F0502020204030204" pitchFamily="34" charset="0"/>
              </a:rPr>
              <a:t> - relative </a:t>
            </a:r>
            <a:r>
              <a:rPr lang="en-US" altLang="da-DK" sz="4000" b="0" dirty="0" err="1">
                <a:latin typeface="Calibri" panose="020F0502020204030204" pitchFamily="34" charset="0"/>
                <a:cs typeface="Calibri" panose="020F0502020204030204" pitchFamily="34" charset="0"/>
              </a:rPr>
              <a:t>størrelser</a:t>
            </a:r>
            <a:endParaRPr lang="en-US" sz="40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89F9DA3-EAF7-118F-0488-341A108C54A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1306" y="1813120"/>
            <a:ext cx="8363687" cy="3773393"/>
          </a:xfrm>
        </p:spPr>
        <p:txBody>
          <a:bodyPr>
            <a:normAutofit/>
          </a:bodyPr>
          <a:lstStyle/>
          <a:p>
            <a:pPr algn="l"/>
            <a:r>
              <a:rPr lang="da-DK" sz="2400" b="0" i="0" dirty="0">
                <a:solidFill>
                  <a:srgbClr val="1416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Skalaen</a:t>
            </a:r>
            <a:r>
              <a:rPr lang="da-DK" sz="2400" dirty="0">
                <a:solidFill>
                  <a:srgbClr val="1416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værdier repræsenterer ikke timer eller noget andet på forhånd målbart – det er helt abstract. Det handler om at finde sin produktionsevne og være konsistent</a:t>
            </a:r>
            <a:endParaRPr lang="da-DK" sz="2400" b="0" i="0" dirty="0">
              <a:solidFill>
                <a:srgbClr val="14161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da-DK" sz="2400" b="0" i="0" dirty="0">
                <a:solidFill>
                  <a:srgbClr val="1416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 1’er skal tage ca. halvt så lang tid som en 2’er (i gennemsnit). </a:t>
            </a:r>
          </a:p>
          <a:p>
            <a:pPr algn="l"/>
            <a:r>
              <a:rPr lang="da-DK" sz="2400" b="0" i="0" dirty="0">
                <a:solidFill>
                  <a:srgbClr val="1416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Brug hvilken skala du vil</a:t>
            </a:r>
          </a:p>
          <a:p>
            <a:pPr algn="l"/>
            <a:r>
              <a:rPr lang="da-DK" sz="2400" b="0" i="0" dirty="0">
                <a:solidFill>
                  <a:srgbClr val="1416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Lav en skala med spring (fx 1,2,3,5,8 ) Det har det med at udligne vores </a:t>
            </a:r>
            <a:r>
              <a:rPr lang="da-DK" sz="2400" dirty="0">
                <a:solidFill>
                  <a:srgbClr val="1416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menneskelige tendens til at undervurdere større opgaver (der er ikke en 4’er så jeg må runde op)</a:t>
            </a:r>
            <a:endParaRPr lang="da-DK" sz="2400" b="0" i="0" dirty="0">
              <a:solidFill>
                <a:srgbClr val="14161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DD3BB9E9-60B6-A92B-F69E-D8AF7C11E7DD}"/>
              </a:ext>
            </a:extLst>
          </p:cNvPr>
          <p:cNvSpPr txBox="1"/>
          <p:nvPr/>
        </p:nvSpPr>
        <p:spPr>
          <a:xfrm>
            <a:off x="5895703" y="6345061"/>
            <a:ext cx="3161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dirty="0">
                <a:latin typeface="Calibri" panose="020F0502020204030204" pitchFamily="34" charset="0"/>
                <a:cs typeface="Calibri" panose="020F0502020204030204" pitchFamily="34" charset="0"/>
              </a:rPr>
              <a:t>Kilde: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Alex Andrews - Scrum of One: How to Bring Scrum Into Your One-Person Operation</a:t>
            </a:r>
            <a:endParaRPr lang="da-DK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1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leadingagile.com/wp/wp-content/uploads/2014/05/Story-Estimation-Affinity-Grouping.png?ae7d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12" y="338744"/>
            <a:ext cx="1782231" cy="17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0347" y="669693"/>
            <a:ext cx="3361942" cy="1143427"/>
          </a:xfrm>
        </p:spPr>
        <p:txBody>
          <a:bodyPr>
            <a:normAutofit/>
          </a:bodyPr>
          <a:lstStyle/>
          <a:p>
            <a:r>
              <a:rPr lang="da-DK" altLang="da-DK" sz="2400" b="0" dirty="0">
                <a:latin typeface="Calibri" panose="020F0502020204030204" pitchFamily="34" charset="0"/>
                <a:cs typeface="Calibri" panose="020F0502020204030204" pitchFamily="34" charset="0"/>
              </a:rPr>
              <a:t>Estimering i intervaller </a:t>
            </a:r>
          </a:p>
          <a:p>
            <a:r>
              <a:rPr lang="da-DK" altLang="da-DK" sz="2400" b="0" dirty="0">
                <a:latin typeface="Calibri" panose="020F0502020204030204" pitchFamily="34" charset="0"/>
                <a:cs typeface="Calibri" panose="020F0502020204030204" pitchFamily="34" charset="0"/>
              </a:rPr>
              <a:t>– Scrum poker</a:t>
            </a:r>
            <a:endParaRPr lang="en-US" altLang="da-DK" sz="2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/>
          </a:p>
        </p:txBody>
      </p:sp>
      <p:sp>
        <p:nvSpPr>
          <p:cNvPr id="21507" name="Pladsholder til indhold 2"/>
          <p:cNvSpPr>
            <a:spLocks noGrp="1"/>
          </p:cNvSpPr>
          <p:nvPr>
            <p:ph sz="quarter" idx="12"/>
          </p:nvPr>
        </p:nvSpPr>
        <p:spPr>
          <a:xfrm>
            <a:off x="510347" y="2433023"/>
            <a:ext cx="8086620" cy="377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altLang="da-DK" sz="2200" b="1" dirty="0">
                <a:latin typeface="Calibri" panose="020F0502020204030204" pitchFamily="34" charset="0"/>
                <a:cs typeface="Calibri" panose="020F0502020204030204" pitchFamily="34" charset="0"/>
              </a:rPr>
              <a:t>S, M, L and XXXXL eller Fibonacci</a:t>
            </a:r>
            <a:endParaRPr lang="da-DK" altLang="da-DK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Hver person </a:t>
            </a:r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har</a:t>
            </a:r>
            <a:r>
              <a:rPr lang="en-US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kort</a:t>
            </a:r>
            <a:r>
              <a:rPr lang="en-US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 S, M, L and XXXXL </a:t>
            </a:r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eller</a:t>
            </a:r>
            <a:r>
              <a:rPr lang="en-US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1, 2, 5 og 13,</a:t>
            </a:r>
            <a:endParaRPr lang="en-US" altLang="da-DK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Hver person estimerer for sig selv og vælger det kort der repræsenterer deres vurdering. Alle viser deres kort på same tid</a:t>
            </a:r>
            <a:r>
              <a:rPr lang="en-US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Hvis der er konsensus, vedtages det som estimat</a:t>
            </a:r>
          </a:p>
          <a:p>
            <a:r>
              <a:rPr lang="da-DK" altLang="da-DK" sz="2200" dirty="0">
                <a:latin typeface="Calibri" panose="020F0502020204030204" pitchFamily="34" charset="0"/>
                <a:cs typeface="Calibri" panose="020F0502020204030204" pitchFamily="34" charset="0"/>
              </a:rPr>
              <a:t>Hvis ikke, diskuterer teamet og man estimerer igen indtil enighed</a:t>
            </a:r>
          </a:p>
        </p:txBody>
      </p:sp>
    </p:spTree>
    <p:extLst>
      <p:ext uri="{BB962C8B-B14F-4D97-AF65-F5344CB8AC3E}">
        <p14:creationId xmlns:p14="http://schemas.microsoft.com/office/powerpoint/2010/main" val="154986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F1B3E47-28C0-86BD-499D-AB130815F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DoD</a:t>
            </a:r>
            <a:r>
              <a:rPr lang="da-DK" sz="4000" dirty="0">
                <a:latin typeface="Calibri" panose="020F0502020204030204" pitchFamily="34" charset="0"/>
                <a:cs typeface="Calibri" panose="020F0502020204030204" pitchFamily="34" charset="0"/>
              </a:rPr>
              <a:t> - Definition of Done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A0B3830-6C58-E498-4454-E91EAA3A91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a-DK" dirty="0"/>
              <a:t>Alle i projektet bestemmer… også kunden. Alle skal være enige</a:t>
            </a:r>
          </a:p>
          <a:p>
            <a:r>
              <a:rPr lang="da-DK" dirty="0"/>
              <a:t>Teamet bestemmer selv… sammen med de andre teams</a:t>
            </a:r>
          </a:p>
          <a:p>
            <a:r>
              <a:rPr lang="da-DK" dirty="0"/>
              <a:t>Det kræver en samtale og skal genbesøges</a:t>
            </a:r>
          </a:p>
          <a:p>
            <a:r>
              <a:rPr lang="da-DK" dirty="0"/>
              <a:t>Øvelse gør mester så tage det roligt, det kommer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Eksempler…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128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F1B3E47-28C0-86BD-499D-AB130815F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347" y="669693"/>
            <a:ext cx="8086620" cy="1143427"/>
          </a:xfrm>
        </p:spPr>
        <p:txBody>
          <a:bodyPr>
            <a:normAutofit/>
          </a:bodyPr>
          <a:lstStyle/>
          <a:p>
            <a:r>
              <a:rPr lang="da-DK" dirty="0" err="1"/>
              <a:t>DoD</a:t>
            </a:r>
            <a:r>
              <a:rPr lang="da-DK" dirty="0"/>
              <a:t> - Definition of Done</a:t>
            </a:r>
          </a:p>
        </p:txBody>
      </p:sp>
      <p:pic>
        <p:nvPicPr>
          <p:cNvPr id="12" name="Billede 11" descr="Et billede, der indeholder tekst, skærmbillede, Font/skrifttype, visitkort&#10;&#10;Automatisk genereret beskrivelse">
            <a:extLst>
              <a:ext uri="{FF2B5EF4-FFF2-40B4-BE49-F238E27FC236}">
                <a16:creationId xmlns:a16="http://schemas.microsoft.com/office/drawing/2014/main" id="{042430D3-076E-1A43-1A2C-6E1F2C08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35" y="3788920"/>
            <a:ext cx="4140897" cy="2463834"/>
          </a:xfrm>
          <a:prstGeom prst="rect">
            <a:avLst/>
          </a:prstGeom>
          <a:noFill/>
        </p:spPr>
      </p:pic>
      <p:pic>
        <p:nvPicPr>
          <p:cNvPr id="2052" name="Picture 4" descr="Sample Checklist of Definition of Done">
            <a:extLst>
              <a:ext uri="{FF2B5EF4-FFF2-40B4-BE49-F238E27FC236}">
                <a16:creationId xmlns:a16="http://schemas.microsoft.com/office/drawing/2014/main" id="{728C76BB-9372-CACD-732E-D59ABD45F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0" y="1306281"/>
            <a:ext cx="3214461" cy="507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finition of Done Template: what the team needs to do before saying that a  story is &quot;done&quot;">
            <a:extLst>
              <a:ext uri="{FF2B5EF4-FFF2-40B4-BE49-F238E27FC236}">
                <a16:creationId xmlns:a16="http://schemas.microsoft.com/office/drawing/2014/main" id="{9DE8E301-E60B-7B84-2811-E4942F76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1066698"/>
            <a:ext cx="4841966" cy="27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8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8C9E2395-2339-9D09-0C9B-69794356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487" y="692331"/>
            <a:ext cx="2949178" cy="1600200"/>
          </a:xfrm>
        </p:spPr>
        <p:txBody>
          <a:bodyPr/>
          <a:lstStyle/>
          <a:p>
            <a:r>
              <a:rPr lang="en-US" dirty="0"/>
              <a:t>Definition of Done</a:t>
            </a:r>
          </a:p>
        </p:txBody>
      </p:sp>
      <p:pic>
        <p:nvPicPr>
          <p:cNvPr id="3074" name="Picture 2" descr="DONE Understanding Of The Definition Of &quot;Done” | Scrum.org">
            <a:extLst>
              <a:ext uri="{FF2B5EF4-FFF2-40B4-BE49-F238E27FC236}">
                <a16:creationId xmlns:a16="http://schemas.microsoft.com/office/drawing/2014/main" id="{C2C21C15-C4C3-C4C9-BE3B-303F1C601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57" y="290746"/>
            <a:ext cx="5765618" cy="61995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0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2F1B3E47-28C0-86BD-499D-AB130815F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DoD</a:t>
            </a:r>
            <a:r>
              <a:rPr lang="da-DK" sz="4000" dirty="0">
                <a:latin typeface="Calibri" panose="020F0502020204030204" pitchFamily="34" charset="0"/>
                <a:cs typeface="Calibri" panose="020F0502020204030204" pitchFamily="34" charset="0"/>
              </a:rPr>
              <a:t> - Definition of Done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39FF7140-0297-6C79-CC78-B0E6D360D14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a-DK" dirty="0"/>
              <a:t>Så er det jeres tur – </a:t>
            </a:r>
            <a:r>
              <a:rPr lang="da-DK" dirty="0" err="1"/>
              <a:t>keep</a:t>
            </a:r>
            <a:r>
              <a:rPr lang="da-DK" dirty="0"/>
              <a:t> it simple!!</a:t>
            </a:r>
          </a:p>
        </p:txBody>
      </p:sp>
    </p:spTree>
    <p:extLst>
      <p:ext uri="{BB962C8B-B14F-4D97-AF65-F5344CB8AC3E}">
        <p14:creationId xmlns:p14="http://schemas.microsoft.com/office/powerpoint/2010/main" val="202585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AF444-5C53-058E-AAE5-140A2DB8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Calibri" panose="020F0502020204030204" pitchFamily="34" charset="0"/>
                <a:cs typeface="Calibri" panose="020F0502020204030204" pitchFamily="34" charset="0"/>
              </a:rPr>
              <a:t>Belbin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– det særlige ved et team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C94DFAE-4DBF-50F8-1A64-1F7547504B2E}"/>
              </a:ext>
            </a:extLst>
          </p:cNvPr>
          <p:cNvSpPr txBox="1"/>
          <p:nvPr/>
        </p:nvSpPr>
        <p:spPr>
          <a:xfrm>
            <a:off x="148046" y="2098766"/>
            <a:ext cx="880436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Almindelige menneskelige interaktioner foregår på </a:t>
            </a:r>
            <a:r>
              <a:rPr lang="da-DK" dirty="0">
                <a:solidFill>
                  <a:srgbClr val="FBB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uendelig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mange måder </a:t>
            </a:r>
          </a:p>
          <a:p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a-D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Men hvis et </a:t>
            </a:r>
            <a:r>
              <a:rPr lang="da-DK" sz="4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skal have succes</a:t>
            </a:r>
          </a:p>
          <a:p>
            <a:pPr algn="ctr"/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kræver det et </a:t>
            </a:r>
            <a:r>
              <a:rPr lang="da-DK" dirty="0">
                <a:solidFill>
                  <a:srgbClr val="FBB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endeligt</a:t>
            </a:r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 sæt af roller </a:t>
            </a:r>
          </a:p>
        </p:txBody>
      </p:sp>
    </p:spTree>
    <p:extLst>
      <p:ext uri="{BB962C8B-B14F-4D97-AF65-F5344CB8AC3E}">
        <p14:creationId xmlns:p14="http://schemas.microsoft.com/office/powerpoint/2010/main" val="197981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AF444-5C53-058E-AAE5-140A2DB8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Belbin</a:t>
            </a:r>
            <a:r>
              <a:rPr lang="da-DK" sz="4000" dirty="0">
                <a:latin typeface="Calibri" panose="020F0502020204030204" pitchFamily="34" charset="0"/>
                <a:cs typeface="Calibri" panose="020F0502020204030204" pitchFamily="34" charset="0"/>
              </a:rPr>
              <a:t> – det særlige ved et team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C94DFAE-4DBF-50F8-1A64-1F7547504B2E}"/>
              </a:ext>
            </a:extLst>
          </p:cNvPr>
          <p:cNvSpPr txBox="1"/>
          <p:nvPr/>
        </p:nvSpPr>
        <p:spPr>
          <a:xfrm>
            <a:off x="775063" y="2899955"/>
            <a:ext cx="7219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BB040"/>
              </a:buClr>
              <a:buFont typeface="Arial" panose="020B0604020202020204" pitchFamily="34" charset="0"/>
              <a:buChar char="•"/>
            </a:pPr>
            <a:r>
              <a:rPr lang="da-DK" sz="2400" dirty="0">
                <a:latin typeface="Calibri" panose="020F0502020204030204" pitchFamily="34" charset="0"/>
                <a:cs typeface="Calibri" panose="020F0502020204030204" pitchFamily="34" charset="0"/>
              </a:rPr>
              <a:t>Et team behøver ikke 9 personer for at have alle roller</a:t>
            </a:r>
          </a:p>
          <a:p>
            <a:pPr marL="285750" indent="-285750">
              <a:buClr>
                <a:srgbClr val="FBB040"/>
              </a:buClr>
              <a:buFont typeface="Arial" panose="020B0604020202020204" pitchFamily="34" charset="0"/>
              <a:buChar char="•"/>
            </a:pPr>
            <a:endParaRPr lang="da-DK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FBB040"/>
              </a:buClr>
              <a:buFont typeface="Arial" panose="020B0604020202020204" pitchFamily="34" charset="0"/>
              <a:buChar char="•"/>
            </a:pPr>
            <a:r>
              <a:rPr lang="da-DK" sz="2400" dirty="0">
                <a:latin typeface="Calibri" panose="020F0502020204030204" pitchFamily="34" charset="0"/>
                <a:cs typeface="Calibri" panose="020F0502020204030204" pitchFamily="34" charset="0"/>
              </a:rPr>
              <a:t>En person udfylder ofte flere roller</a:t>
            </a:r>
          </a:p>
        </p:txBody>
      </p:sp>
    </p:spTree>
    <p:extLst>
      <p:ext uri="{BB962C8B-B14F-4D97-AF65-F5344CB8AC3E}">
        <p14:creationId xmlns:p14="http://schemas.microsoft.com/office/powerpoint/2010/main" val="26239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C83253-2D09-5FBA-4D2F-008190C3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102325"/>
            <a:ext cx="7886700" cy="1004889"/>
          </a:xfrm>
        </p:spPr>
        <p:txBody>
          <a:bodyPr>
            <a:normAutofit/>
          </a:bodyPr>
          <a:lstStyle/>
          <a:p>
            <a:r>
              <a:rPr lang="da-DK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Belbins</a:t>
            </a:r>
            <a:r>
              <a:rPr lang="da-DK" sz="4000" dirty="0">
                <a:latin typeface="Calibri" panose="020F0502020204030204" pitchFamily="34" charset="0"/>
                <a:cs typeface="Calibri" panose="020F0502020204030204" pitchFamily="34" charset="0"/>
              </a:rPr>
              <a:t> roller (+1    )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FEF7FCA-03AD-88BF-C9F5-49C9B543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623"/>
            <a:ext cx="9144000" cy="579341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A26F1B4-30F7-2F3F-EF77-3734FFED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80" y="390260"/>
            <a:ext cx="386947" cy="3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4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81149-1EDB-FA5B-A32C-5CA16F2E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Calibri" panose="020F0502020204030204" pitchFamily="34" charset="0"/>
                <a:cs typeface="Calibri" panose="020F0502020204030204" pitchFamily="34" charset="0"/>
              </a:rPr>
              <a:t>Hvilke roller har vi i teamet?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8453B77-1CE1-7459-42EA-87829BD74197}"/>
              </a:ext>
            </a:extLst>
          </p:cNvPr>
          <p:cNvSpPr txBox="1"/>
          <p:nvPr/>
        </p:nvSpPr>
        <p:spPr>
          <a:xfrm>
            <a:off x="731520" y="1820091"/>
            <a:ext cx="6723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… og hvad gør vi ved det vi ikke har?</a:t>
            </a:r>
          </a:p>
          <a:p>
            <a:endParaRPr lang="da-DK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a-DK" sz="2000" dirty="0">
                <a:latin typeface="Calibri" panose="020F0502020204030204" pitchFamily="34" charset="0"/>
                <a:cs typeface="Calibri" panose="020F0502020204030204" pitchFamily="34" charset="0"/>
              </a:rPr>
              <a:t>Tal om det i 10 minutter</a:t>
            </a:r>
          </a:p>
        </p:txBody>
      </p:sp>
    </p:spTree>
    <p:extLst>
      <p:ext uri="{BB962C8B-B14F-4D97-AF65-F5344CB8AC3E}">
        <p14:creationId xmlns:p14="http://schemas.microsoft.com/office/powerpoint/2010/main" val="63027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 Stories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User stories 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korte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enkle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beskrivelser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af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feature set fra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den persons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ønsker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funktionalitet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regel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burger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eller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kunde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systemet</a:t>
            </a:r>
            <a:endParaRPr lang="da-DK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4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864"/>
          <a:stretch/>
        </p:blipFill>
        <p:spPr>
          <a:xfrm>
            <a:off x="5234041" y="4406538"/>
            <a:ext cx="2405199" cy="272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718" y="272817"/>
            <a:ext cx="6451419" cy="678638"/>
          </a:xfrm>
        </p:spPr>
        <p:txBody>
          <a:bodyPr>
            <a:normAutofit/>
          </a:bodyPr>
          <a:lstStyle/>
          <a:p>
            <a:r>
              <a:rPr lang="en-US" sz="2800" dirty="0"/>
              <a:t>Use Cases &lt;&gt; User stories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975889"/>
              </p:ext>
            </p:extLst>
          </p:nvPr>
        </p:nvGraphicFramePr>
        <p:xfrm>
          <a:off x="920212" y="951455"/>
          <a:ext cx="7303575" cy="3582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9202457"/>
                    </a:ext>
                  </a:extLst>
                </a:gridCol>
                <a:gridCol w="3562475">
                  <a:extLst>
                    <a:ext uri="{9D8B030D-6E8A-4147-A177-3AD203B41FA5}">
                      <a16:colId xmlns:a16="http://schemas.microsoft.com/office/drawing/2014/main" val="1040745720"/>
                    </a:ext>
                  </a:extLst>
                </a:gridCol>
              </a:tblGrid>
              <a:tr h="77859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 Cases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Stories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Refererat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af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samtale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løfte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om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kommende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samtale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måde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beskrive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krav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på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måde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at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prioritere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arbejde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Kræver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svar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Kræver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spørgsmål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Hvordan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Hvem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hvad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og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Hvorfor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Beskriver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systemets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reaction på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brugerinput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Beskriver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værdien</a:t>
                      </a:r>
                      <a:r>
                        <a:rPr 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</a:t>
                      </a:r>
                      <a:r>
                        <a:rPr lang="en-US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forretningen</a:t>
                      </a:r>
                      <a:endParaRPr 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53" t="3274" r="4334" b="4065"/>
          <a:stretch/>
        </p:blipFill>
        <p:spPr>
          <a:xfrm>
            <a:off x="1045029" y="4589958"/>
            <a:ext cx="2079672" cy="2148904"/>
          </a:xfrm>
          <a:prstGeom prst="rect">
            <a:avLst/>
          </a:prstGeom>
        </p:spPr>
      </p:pic>
      <p:sp>
        <p:nvSpPr>
          <p:cNvPr id="6" name="Stjerne: 7 takker 5">
            <a:extLst>
              <a:ext uri="{FF2B5EF4-FFF2-40B4-BE49-F238E27FC236}">
                <a16:creationId xmlns:a16="http://schemas.microsoft.com/office/drawing/2014/main" id="{8B791853-E108-F7C5-3F1A-1A0D2B14F518}"/>
              </a:ext>
            </a:extLst>
          </p:cNvPr>
          <p:cNvSpPr/>
          <p:nvPr/>
        </p:nvSpPr>
        <p:spPr>
          <a:xfrm rot="20281483">
            <a:off x="-15408" y="615150"/>
            <a:ext cx="1277927" cy="672612"/>
          </a:xfrm>
          <a:prstGeom prst="star7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Kort</a:t>
            </a:r>
            <a:endParaRPr lang="da-DK" dirty="0"/>
          </a:p>
        </p:txBody>
      </p:sp>
      <p:sp>
        <p:nvSpPr>
          <p:cNvPr id="7" name="Stjerne: 7 takker 6">
            <a:extLst>
              <a:ext uri="{FF2B5EF4-FFF2-40B4-BE49-F238E27FC236}">
                <a16:creationId xmlns:a16="http://schemas.microsoft.com/office/drawing/2014/main" id="{4B8B1DA7-E0D6-1392-A012-4CDD9BCF7DCF}"/>
              </a:ext>
            </a:extLst>
          </p:cNvPr>
          <p:cNvSpPr/>
          <p:nvPr/>
        </p:nvSpPr>
        <p:spPr>
          <a:xfrm rot="1964450">
            <a:off x="7086846" y="757960"/>
            <a:ext cx="1694118" cy="634344"/>
          </a:xfrm>
          <a:prstGeom prst="star7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Endnu kortere</a:t>
            </a:r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5666D87B-0CD5-7B32-4B76-F1CF354A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62" y="5127463"/>
            <a:ext cx="396432" cy="53599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15A30DA-50C1-EC77-4E5C-85C6D0FE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962" y="5271154"/>
            <a:ext cx="396432" cy="535992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A9D8A32F-A48D-82B2-33B4-EF402F15E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62" y="5414845"/>
            <a:ext cx="396432" cy="535992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D70266C-F364-8016-4097-47C9B7054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762" y="5567245"/>
            <a:ext cx="396432" cy="5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0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292" y="3089681"/>
            <a:ext cx="6972256" cy="67863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Cases                User stories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DBF52DC2-E9AB-63D8-16D8-1FADEB5068A4}"/>
              </a:ext>
            </a:extLst>
          </p:cNvPr>
          <p:cNvSpPr txBox="1"/>
          <p:nvPr/>
        </p:nvSpPr>
        <p:spPr>
          <a:xfrm>
            <a:off x="3683731" y="1977901"/>
            <a:ext cx="10101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0016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≠</a:t>
            </a:r>
            <a:endParaRPr lang="da-DK" sz="2800" dirty="0">
              <a:solidFill>
                <a:srgbClr val="00163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73835"/>
      </p:ext>
    </p:extLst>
  </p:cSld>
  <p:clrMapOvr>
    <a:masterClrMapping/>
  </p:clrMapOvr>
</p:sld>
</file>

<file path=ppt/theme/theme1.xml><?xml version="1.0" encoding="utf-8"?>
<a:theme xmlns:a="http://schemas.openxmlformats.org/drawingml/2006/main" name="Kontortema">
  <a:themeElements>
    <a:clrScheme name="Kontor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Kontor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æsentation2" id="{B5DB543D-DDF3-4146-AC87-87A4FBE6920A}" vid="{D75EBD27-33A3-A24A-9495-67902FBD3A5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ødereferat" ma:contentTypeID="0x0101000A1D7F028948DC4C914EC5F11D82735100932C49A62A3BAA408E0E3CF954DB84E5" ma:contentTypeVersion="6" ma:contentTypeDescription="Skabelon til mødereferat" ma:contentTypeScope="" ma:versionID="8c8e522d58c899387c12dd7b38d62dac">
  <xsd:schema xmlns:xsd="http://www.w3.org/2001/XMLSchema" xmlns:xs="http://www.w3.org/2001/XMLSchema" xmlns:p="http://schemas.microsoft.com/office/2006/metadata/properties" xmlns:ns2="d40e101a-1fec-4fbd-a9d0-ed41492f4cd8" xmlns:ns3="c3c11eb6-de36-4131-bab2-6a22847efc48" targetNamespace="http://schemas.microsoft.com/office/2006/metadata/properties" ma:root="true" ma:fieldsID="0244c5b29a3c64320bb11381ab09e47e" ns2:_="" ns3:_="">
    <xsd:import namespace="d40e101a-1fec-4fbd-a9d0-ed41492f4cd8"/>
    <xsd:import namespace="c3c11eb6-de36-4131-bab2-6a22847efc4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0e101a-1fec-4fbd-a9d0-ed41492f4cd8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8" nillable="true" ma:displayName="Image Tags_0" ma:hidden="true" ma:internalName="lcf76f155ced4ddcb4097134ff3c332f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11eb6-de36-4131-bab2-6a22847efc48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ksonomiopsamlingskolonne" ma:hidden="true" ma:list="{a1a370a8-317b-4539-b185-7c03a802e66e}" ma:internalName="TaxCatchAll" ma:showField="CatchAllData" ma:web="c3c11eb6-de36-4131-bab2-6a22847efc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40e101a-1fec-4fbd-a9d0-ed41492f4cd8" xsi:nil="true"/>
    <TaxCatchAll xmlns="c3c11eb6-de36-4131-bab2-6a22847efc48" xsi:nil="true"/>
  </documentManagement>
</p:properties>
</file>

<file path=customXml/itemProps1.xml><?xml version="1.0" encoding="utf-8"?>
<ds:datastoreItem xmlns:ds="http://schemas.openxmlformats.org/officeDocument/2006/customXml" ds:itemID="{33069731-61B8-4F8D-9529-83D23EC91F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702744-E2FE-4688-8CBD-6AB5749C79E1}"/>
</file>

<file path=customXml/itemProps3.xml><?xml version="1.0" encoding="utf-8"?>
<ds:datastoreItem xmlns:ds="http://schemas.openxmlformats.org/officeDocument/2006/customXml" ds:itemID="{CE8692AE-CFE3-4DC3-B151-F68CDB5110D0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Cphbusiness - PowerPoint</Template>
  <TotalTime>3163</TotalTime>
  <Words>1262</Words>
  <Application>Microsoft Office PowerPoint</Application>
  <PresentationFormat>Skærmshow (4:3)</PresentationFormat>
  <Paragraphs>216</Paragraphs>
  <Slides>28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28</vt:i4>
      </vt:variant>
    </vt:vector>
  </HeadingPairs>
  <TitlesOfParts>
    <vt:vector size="32" baseType="lpstr">
      <vt:lpstr>Arial</vt:lpstr>
      <vt:lpstr>Calibri</vt:lpstr>
      <vt:lpstr>Verdana</vt:lpstr>
      <vt:lpstr>Kontortema</vt:lpstr>
      <vt:lpstr>PowerPoint-præsentation</vt:lpstr>
      <vt:lpstr>Program</vt:lpstr>
      <vt:lpstr>Belbin – det særlige ved et team</vt:lpstr>
      <vt:lpstr>Belbin – det særlige ved et team</vt:lpstr>
      <vt:lpstr>Belbins roller (+1    )</vt:lpstr>
      <vt:lpstr>Hvilke roller har vi i teamet?</vt:lpstr>
      <vt:lpstr>PowerPoint-præsentation</vt:lpstr>
      <vt:lpstr>Use Cases &lt;&gt; User stories</vt:lpstr>
      <vt:lpstr>Use Cases                User stories</vt:lpstr>
      <vt:lpstr>PowerPoint-præsentation</vt:lpstr>
      <vt:lpstr>PowerPoint-præsentation</vt:lpstr>
      <vt:lpstr>PowerPoint-præsentation</vt:lpstr>
      <vt:lpstr>Kanban – Flowstyring</vt:lpstr>
      <vt:lpstr>Kanban (Board)</vt:lpstr>
      <vt:lpstr>Case – User stories</vt:lpstr>
      <vt:lpstr>Kanban Board – User stories</vt:lpstr>
      <vt:lpstr>Kanban Board - Tasks</vt:lpstr>
      <vt:lpstr>Kanban Board – Tasks/Work items</vt:lpstr>
      <vt:lpstr>Kanban Board</vt:lpstr>
      <vt:lpstr>Tasks/Work items (stickies)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Definition of Done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KANBAN </dc:title>
  <dc:creator>Kim Melkane (KIMM - Adjunkt - Cphbusiness)</dc:creator>
  <cp:lastModifiedBy>Kim Melkane (KIMM - Adjunkt - Cphbusiness)</cp:lastModifiedBy>
  <cp:revision>39</cp:revision>
  <dcterms:created xsi:type="dcterms:W3CDTF">2021-01-28T15:00:37Z</dcterms:created>
  <dcterms:modified xsi:type="dcterms:W3CDTF">2023-10-08T14:41:30Z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0x0101000A1D7F028948DC4C914EC5F11D82735100932C49A62A3BAA408E0E3CF954DB84E5</vt:lpwstr>
  </property>
</Properties>
</file>